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101"/>
  </p:notesMasterIdLst>
  <p:handoutMasterIdLst>
    <p:handoutMasterId r:id="rId102"/>
  </p:handoutMasterIdLst>
  <p:sldIdLst>
    <p:sldId id="256" r:id="rId2"/>
    <p:sldId id="437" r:id="rId3"/>
    <p:sldId id="419" r:id="rId4"/>
    <p:sldId id="414" r:id="rId5"/>
    <p:sldId id="436" r:id="rId6"/>
    <p:sldId id="397" r:id="rId7"/>
    <p:sldId id="398" r:id="rId8"/>
    <p:sldId id="438" r:id="rId9"/>
    <p:sldId id="439" r:id="rId10"/>
    <p:sldId id="359" r:id="rId11"/>
    <p:sldId id="364" r:id="rId12"/>
    <p:sldId id="354" r:id="rId13"/>
    <p:sldId id="355" r:id="rId14"/>
    <p:sldId id="356" r:id="rId15"/>
    <p:sldId id="440" r:id="rId16"/>
    <p:sldId id="441" r:id="rId17"/>
    <p:sldId id="415" r:id="rId18"/>
    <p:sldId id="366" r:id="rId19"/>
    <p:sldId id="367" r:id="rId20"/>
    <p:sldId id="376" r:id="rId21"/>
    <p:sldId id="370" r:id="rId22"/>
    <p:sldId id="429" r:id="rId23"/>
    <p:sldId id="444" r:id="rId24"/>
    <p:sldId id="431" r:id="rId25"/>
    <p:sldId id="445" r:id="rId26"/>
    <p:sldId id="446" r:id="rId27"/>
    <p:sldId id="448" r:id="rId28"/>
    <p:sldId id="449" r:id="rId29"/>
    <p:sldId id="450" r:id="rId30"/>
    <p:sldId id="377" r:id="rId31"/>
    <p:sldId id="451" r:id="rId32"/>
    <p:sldId id="452" r:id="rId33"/>
    <p:sldId id="453" r:id="rId34"/>
    <p:sldId id="454" r:id="rId35"/>
    <p:sldId id="455" r:id="rId36"/>
    <p:sldId id="456" r:id="rId37"/>
    <p:sldId id="457" r:id="rId38"/>
    <p:sldId id="458" r:id="rId39"/>
    <p:sldId id="425" r:id="rId40"/>
    <p:sldId id="378" r:id="rId41"/>
    <p:sldId id="460" r:id="rId42"/>
    <p:sldId id="461" r:id="rId43"/>
    <p:sldId id="462" r:id="rId44"/>
    <p:sldId id="463" r:id="rId45"/>
    <p:sldId id="464" r:id="rId46"/>
    <p:sldId id="465" r:id="rId47"/>
    <p:sldId id="466" r:id="rId48"/>
    <p:sldId id="467" r:id="rId49"/>
    <p:sldId id="468" r:id="rId50"/>
    <p:sldId id="469" r:id="rId51"/>
    <p:sldId id="470" r:id="rId52"/>
    <p:sldId id="381" r:id="rId53"/>
    <p:sldId id="471" r:id="rId54"/>
    <p:sldId id="472" r:id="rId55"/>
    <p:sldId id="473" r:id="rId56"/>
    <p:sldId id="423" r:id="rId57"/>
    <p:sldId id="474" r:id="rId58"/>
    <p:sldId id="475" r:id="rId59"/>
    <p:sldId id="476" r:id="rId60"/>
    <p:sldId id="477" r:id="rId61"/>
    <p:sldId id="478" r:id="rId62"/>
    <p:sldId id="387" r:id="rId63"/>
    <p:sldId id="479" r:id="rId64"/>
    <p:sldId id="480" r:id="rId65"/>
    <p:sldId id="481" r:id="rId66"/>
    <p:sldId id="482" r:id="rId67"/>
    <p:sldId id="483" r:id="rId68"/>
    <p:sldId id="484" r:id="rId69"/>
    <p:sldId id="485" r:id="rId70"/>
    <p:sldId id="486" r:id="rId71"/>
    <p:sldId id="487" r:id="rId72"/>
    <p:sldId id="488" r:id="rId73"/>
    <p:sldId id="390" r:id="rId74"/>
    <p:sldId id="489" r:id="rId75"/>
    <p:sldId id="490" r:id="rId76"/>
    <p:sldId id="491" r:id="rId77"/>
    <p:sldId id="492" r:id="rId78"/>
    <p:sldId id="493" r:id="rId79"/>
    <p:sldId id="494" r:id="rId80"/>
    <p:sldId id="495" r:id="rId81"/>
    <p:sldId id="496" r:id="rId82"/>
    <p:sldId id="497" r:id="rId83"/>
    <p:sldId id="498" r:id="rId84"/>
    <p:sldId id="499" r:id="rId85"/>
    <p:sldId id="392" r:id="rId86"/>
    <p:sldId id="500" r:id="rId87"/>
    <p:sldId id="501" r:id="rId88"/>
    <p:sldId id="502" r:id="rId89"/>
    <p:sldId id="503" r:id="rId90"/>
    <p:sldId id="504" r:id="rId91"/>
    <p:sldId id="505" r:id="rId92"/>
    <p:sldId id="506" r:id="rId93"/>
    <p:sldId id="507" r:id="rId94"/>
    <p:sldId id="407" r:id="rId95"/>
    <p:sldId id="408" r:id="rId96"/>
    <p:sldId id="428" r:id="rId97"/>
    <p:sldId id="442" r:id="rId98"/>
    <p:sldId id="443" r:id="rId99"/>
    <p:sldId id="409" r:id="rId10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973B4"/>
    <a:srgbClr val="244ABB"/>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5"/>
    <p:restoredTop sz="84155"/>
  </p:normalViewPr>
  <p:slideViewPr>
    <p:cSldViewPr>
      <p:cViewPr>
        <p:scale>
          <a:sx n="110" d="100"/>
          <a:sy n="110" d="100"/>
        </p:scale>
        <p:origin x="1528" y="744"/>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1024"/>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7/10/17</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dirty="0" smtClean="0">
                <a:latin typeface="Arial" charset="0"/>
                <a:ea typeface="ＭＳ Ｐゴシック" charset="-128"/>
              </a:rPr>
              <a:t>Introduce Trainers, and have Participants introduce themselves</a:t>
            </a:r>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noTextEdi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91D98D3-A88F-5148-B28B-3225A0FAB0FF}" type="slidenum">
              <a:rPr lang="en-US" altLang="en-US" sz="1200"/>
              <a:pPr/>
              <a:t>12</a:t>
            </a:fld>
            <a:endParaRPr lang="en-US" alt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50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F28A3DDA-245E-544E-AFA6-728EDE1647FA}" type="slidenum">
              <a:rPr lang="en-US" altLang="en-US" sz="1200"/>
              <a:pPr/>
              <a:t>13</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How do we know the kids are actually getting this?</a:t>
            </a:r>
          </a:p>
          <a:p>
            <a:r>
              <a:rPr lang="en-US" altLang="en-US">
                <a:latin typeface="Arial" charset="0"/>
                <a:ea typeface="ＭＳ Ｐゴシック" charset="-128"/>
              </a:rPr>
              <a:t>We do something that most colleges don</a:t>
            </a:r>
            <a:r>
              <a:rPr lang="ja-JP" altLang="en-US">
                <a:latin typeface="Arial" charset="0"/>
                <a:ea typeface="ＭＳ Ｐゴシック" charset="-128"/>
              </a:rPr>
              <a:t>’</a:t>
            </a:r>
            <a:r>
              <a:rPr lang="en-US" altLang="ja-JP">
                <a:latin typeface="Arial" charset="0"/>
                <a:ea typeface="ＭＳ Ｐゴシック" charset="-128"/>
              </a:rPr>
              <a:t>t do: code reviews.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14</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15</a:t>
            </a:fld>
            <a:endParaRPr lang="en-US" altLang="en-US" sz="1200"/>
          </a:p>
        </p:txBody>
      </p:sp>
    </p:spTree>
    <p:extLst>
      <p:ext uri="{BB962C8B-B14F-4D97-AF65-F5344CB8AC3E}">
        <p14:creationId xmlns:p14="http://schemas.microsoft.com/office/powerpoint/2010/main" val="197835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dirty="0">
              <a:latin typeface="Arial" charset="0"/>
              <a:ea typeface="ＭＳ Ｐゴシック" charset="-128"/>
            </a:endParaRP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71A6A9F0-B442-814E-AE54-B474200B327D}" type="slidenum">
              <a:rPr lang="en-US" altLang="en-US" sz="1200"/>
              <a:pPr/>
              <a:t>16</a:t>
            </a:fld>
            <a:endParaRPr lang="en-US" altLang="en-US" sz="1200"/>
          </a:p>
        </p:txBody>
      </p:sp>
    </p:spTree>
    <p:extLst>
      <p:ext uri="{BB962C8B-B14F-4D97-AF65-F5344CB8AC3E}">
        <p14:creationId xmlns:p14="http://schemas.microsoft.com/office/powerpoint/2010/main" val="1957486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17</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F013D80-5FC4-F042-AEED-9D038AD4EA87}" type="slidenum">
              <a:rPr lang="en-US" altLang="en-US" sz="1200"/>
              <a:pPr/>
              <a:t>18</a:t>
            </a:fld>
            <a:endParaRPr lang="en-US" alt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20</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dirty="0" smtClean="0">
                <a:latin typeface="Helvetica" charset="0"/>
                <a:ea typeface="ＭＳ Ｐゴシック" charset="-128"/>
                <a:cs typeface="Helvetica" charset="0"/>
              </a:rPr>
              <a:t>Operations (errors w/spaces)</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23</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25</a:t>
            </a:fld>
            <a:endParaRPr lang="en-US" altLang="en-US"/>
          </a:p>
        </p:txBody>
      </p:sp>
    </p:spTree>
    <p:extLst>
      <p:ext uri="{BB962C8B-B14F-4D97-AF65-F5344CB8AC3E}">
        <p14:creationId xmlns:p14="http://schemas.microsoft.com/office/powerpoint/2010/main" val="110292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extLst>
      <p:ext uri="{BB962C8B-B14F-4D97-AF65-F5344CB8AC3E}">
        <p14:creationId xmlns:p14="http://schemas.microsoft.com/office/powerpoint/2010/main" val="542295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200000"/>
              </a:lnSpc>
            </a:pPr>
            <a:r>
              <a:rPr lang="en-US" altLang="en-US" sz="1200" dirty="0" smtClean="0">
                <a:latin typeface="Helvetica" charset="0"/>
                <a:ea typeface="ＭＳ Ｐゴシック" charset="-128"/>
                <a:cs typeface="Helvetica" charset="0"/>
              </a:rPr>
              <a:t>Start a new </a:t>
            </a:r>
            <a:r>
              <a:rPr lang="en-US" altLang="en-US" sz="1200" dirty="0" err="1" smtClean="0">
                <a:latin typeface="Helvetica" charset="0"/>
                <a:ea typeface="ＭＳ Ｐゴシック" charset="-128"/>
                <a:cs typeface="Helvetica" charset="0"/>
              </a:rPr>
              <a:t>Pyret</a:t>
            </a:r>
            <a:r>
              <a:rPr lang="en-US" altLang="en-US" sz="1200" dirty="0" smtClean="0">
                <a:latin typeface="Helvetica" charset="0"/>
                <a:ea typeface="ＭＳ Ｐゴシック" charset="-128"/>
                <a:cs typeface="Helvetica" charset="0"/>
              </a:rPr>
              <a:t> Program</a:t>
            </a:r>
          </a:p>
          <a:p>
            <a:pPr eaLnBrk="1" hangingPunct="1">
              <a:lnSpc>
                <a:spcPct val="200000"/>
              </a:lnSpc>
            </a:pPr>
            <a:r>
              <a:rPr lang="en-US" altLang="en-US" sz="1200" dirty="0" smtClean="0">
                <a:latin typeface="Helvetica" charset="0"/>
                <a:ea typeface="ＭＳ Ｐゴシック" charset="-128"/>
                <a:cs typeface="Helvetica" charset="0"/>
              </a:rPr>
              <a:t>Making Numbers (show off </a:t>
            </a:r>
            <a:r>
              <a:rPr lang="en-US" altLang="en-US" sz="1200" dirty="0" err="1" smtClean="0">
                <a:latin typeface="Helvetica" charset="0"/>
                <a:ea typeface="ＭＳ Ｐゴシック" charset="-128"/>
                <a:cs typeface="Helvetica" charset="0"/>
              </a:rPr>
              <a:t>rationals</a:t>
            </a:r>
            <a:r>
              <a:rPr lang="en-US" altLang="en-US" sz="1200" dirty="0" smtClean="0">
                <a:latin typeface="Helvetica" charset="0"/>
                <a:ea typeface="ＭＳ Ｐゴシック" charset="-128"/>
                <a:cs typeface="Helvetica" charset="0"/>
              </a:rPr>
              <a:t>)</a:t>
            </a:r>
          </a:p>
          <a:p>
            <a:pPr eaLnBrk="1" hangingPunct="1">
              <a:lnSpc>
                <a:spcPct val="200000"/>
              </a:lnSpc>
            </a:pPr>
            <a:r>
              <a:rPr lang="en-US" altLang="en-US" sz="1200" dirty="0" smtClean="0">
                <a:latin typeface="Helvetica" charset="0"/>
                <a:ea typeface="ＭＳ Ｐゴシック" charset="-128"/>
                <a:cs typeface="Helvetica" charset="0"/>
              </a:rPr>
              <a:t>Making Strings (errors w/unclosed strings)</a:t>
            </a:r>
          </a:p>
          <a:p>
            <a:pPr eaLnBrk="1" hangingPunct="1">
              <a:lnSpc>
                <a:spcPct val="200000"/>
              </a:lnSpc>
            </a:pPr>
            <a:r>
              <a:rPr lang="en-US" altLang="en-US" sz="1200" smtClean="0">
                <a:latin typeface="Helvetica" charset="0"/>
                <a:ea typeface="ＭＳ Ｐゴシック" charset="-128"/>
                <a:cs typeface="Helvetica" charset="0"/>
              </a:rPr>
              <a:t>Operations (errors w/spaces)</a:t>
            </a:r>
            <a:endParaRPr lang="en-US" altLang="en-US" sz="1200" dirty="0" smtClean="0">
              <a:latin typeface="Helvetica" charset="0"/>
              <a:ea typeface="ＭＳ Ｐゴシック" charset="-128"/>
              <a:cs typeface="Helvetica" charset="0"/>
            </a:endParaRP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167998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30</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 data in a column has </a:t>
            </a:r>
            <a:r>
              <a:rPr lang="en-US" b="1" dirty="0" smtClean="0"/>
              <a:t>one type</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32</a:t>
            </a:fld>
            <a:endParaRPr lang="en-US" altLang="en-US"/>
          </a:p>
        </p:txBody>
      </p:sp>
    </p:spTree>
    <p:extLst>
      <p:ext uri="{BB962C8B-B14F-4D97-AF65-F5344CB8AC3E}">
        <p14:creationId xmlns:p14="http://schemas.microsoft.com/office/powerpoint/2010/main" val="106443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40</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52</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54</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56</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We need some way of asking if 7 appears more than all the other numbers combined.</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1496102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we still don't know if 7 comes up often enough for this to be a game worth playing! We've used our measures of center to figure out the most frequent number, but just @italic{how frequent is it}?  </a:t>
            </a:r>
            <a:r>
              <a:rPr lang="en-US" smtClean="0"/>
              <a:t>We need some way of asking if 7 appears more than all the other numbers combined.</a:t>
            </a:r>
            <a:endParaRPr lang="en-US"/>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61418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3</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62</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smtClean="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smtClean="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65</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73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75</a:t>
            </a:fld>
            <a:endParaRPr lang="en-US" altLang="en-US"/>
          </a:p>
        </p:txBody>
      </p:sp>
    </p:spTree>
    <p:extLst>
      <p:ext uri="{BB962C8B-B14F-4D97-AF65-F5344CB8AC3E}">
        <p14:creationId xmlns:p14="http://schemas.microsoft.com/office/powerpoint/2010/main" val="191007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78</a:t>
            </a:fld>
            <a:endParaRPr lang="en-US" altLang="en-US"/>
          </a:p>
        </p:txBody>
      </p:sp>
    </p:spTree>
    <p:extLst>
      <p:ext uri="{BB962C8B-B14F-4D97-AF65-F5344CB8AC3E}">
        <p14:creationId xmlns:p14="http://schemas.microsoft.com/office/powerpoint/2010/main" val="1978679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19B2C429-7DB4-7448-8BEB-D9570C7A0A94}" type="slidenum">
              <a:rPr lang="en-US" altLang="en-US" sz="1200"/>
              <a:pPr/>
              <a:t>85</a:t>
            </a:fld>
            <a:endParaRPr lang="en-US" alt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89</a:t>
            </a:fld>
            <a:endParaRPr lang="en-US" altLang="en-US"/>
          </a:p>
        </p:txBody>
      </p:sp>
    </p:spTree>
    <p:extLst>
      <p:ext uri="{BB962C8B-B14F-4D97-AF65-F5344CB8AC3E}">
        <p14:creationId xmlns:p14="http://schemas.microsoft.com/office/powerpoint/2010/main" val="1754923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92</a:t>
            </a:fld>
            <a:endParaRPr lang="en-US" altLang="en-US"/>
          </a:p>
        </p:txBody>
      </p:sp>
    </p:spTree>
    <p:extLst>
      <p:ext uri="{BB962C8B-B14F-4D97-AF65-F5344CB8AC3E}">
        <p14:creationId xmlns:p14="http://schemas.microsoft.com/office/powerpoint/2010/main" val="158328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one part of a multi-facet pathway that we at Bootstrap have created. </a:t>
            </a:r>
            <a:r>
              <a:rPr lang="en-US" dirty="0" err="1" smtClean="0"/>
              <a:t>Bootstrap:Physics</a:t>
            </a:r>
            <a:r>
              <a:rPr lang="en-US" dirty="0" smtClean="0"/>
              <a:t> allows your physics teacher to integrate computing into a standard HS Physics class, and Bootstrap:Reactive</a:t>
            </a:r>
            <a:r>
              <a:rPr lang="en-US" baseline="0" dirty="0" smtClean="0"/>
              <a:t> allows your students to go deeper into CS by </a:t>
            </a:r>
            <a:r>
              <a:rPr lang="en-US" i="1" baseline="0" dirty="0" smtClean="0"/>
              <a:t>building on </a:t>
            </a:r>
            <a:r>
              <a:rPr lang="mr-IN" i="1" baseline="0" dirty="0" smtClean="0"/>
              <a:t>–</a:t>
            </a:r>
            <a:r>
              <a:rPr lang="en-US" i="0" baseline="0" dirty="0" smtClean="0"/>
              <a:t> rather than throwing away </a:t>
            </a:r>
            <a:r>
              <a:rPr lang="mr-IN" i="0" baseline="0" dirty="0" smtClean="0"/>
              <a:t>–</a:t>
            </a:r>
            <a:r>
              <a:rPr lang="en-US" i="0" baseline="0" dirty="0" smtClean="0"/>
              <a:t> what they’ve learned. But there’s also a new trend in CS, which is taking over universities and the corporate world: </a:t>
            </a:r>
            <a:r>
              <a:rPr lang="en-US" b="1" i="0" baseline="0" dirty="0" smtClean="0"/>
              <a:t>Data Science</a:t>
            </a:r>
            <a:r>
              <a:rPr lang="en-US" b="1" i="1" baseline="0" dirty="0" smtClean="0"/>
              <a:t>. </a:t>
            </a:r>
            <a:r>
              <a:rPr lang="en-US" b="0" i="0" baseline="0" dirty="0" smtClean="0"/>
              <a:t>Here are just a few screenshots of major institutions that are pushing for Data Science. And now</a:t>
            </a:r>
            <a:r>
              <a:rPr lang="mr-IN" b="0" i="0" baseline="0" dirty="0" smtClean="0"/>
              <a:t>…</a:t>
            </a:r>
            <a:r>
              <a:rPr lang="en-US" b="0" i="0" baseline="0" dirty="0" smtClean="0"/>
              <a:t>Bootstrap is offering an introductory Data Science module for </a:t>
            </a:r>
            <a:r>
              <a:rPr lang="en-US" b="0" i="1" baseline="0" dirty="0" smtClean="0"/>
              <a:t>middle or high school</a:t>
            </a:r>
            <a:r>
              <a:rPr lang="en-US" b="0" i="0" baseline="0" dirty="0" smtClean="0"/>
              <a:t>, which requires no </a:t>
            </a:r>
            <a:r>
              <a:rPr lang="en-US" b="0" i="0" baseline="0" smtClean="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97</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CEBDCE7-3D62-FC46-820F-6218BF50EA02}" type="slidenum">
              <a:rPr lang="en-US" altLang="en-US" sz="1200"/>
              <a:pPr/>
              <a:t>6</a:t>
            </a:fld>
            <a:endParaRPr lang="en-US" alt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8</a:t>
            </a:fld>
            <a:endParaRPr lang="en-US" altLang="en-US" sz="1200"/>
          </a:p>
        </p:txBody>
      </p:sp>
    </p:spTree>
    <p:extLst>
      <p:ext uri="{BB962C8B-B14F-4D97-AF65-F5344CB8AC3E}">
        <p14:creationId xmlns:p14="http://schemas.microsoft.com/office/powerpoint/2010/main" val="56363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9</a:t>
            </a:fld>
            <a:endParaRPr lang="en-US" altLang="en-US" sz="1200"/>
          </a:p>
        </p:txBody>
      </p:sp>
    </p:spTree>
    <p:extLst>
      <p:ext uri="{BB962C8B-B14F-4D97-AF65-F5344CB8AC3E}">
        <p14:creationId xmlns:p14="http://schemas.microsoft.com/office/powerpoint/2010/main" val="1998187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8B4885B-A1CA-E043-BB7B-933FDD56AC7A}" type="slidenum">
              <a:rPr lang="en-US" altLang="en-US" sz="1200"/>
              <a:pPr/>
              <a:t>10</a:t>
            </a:fld>
            <a:endParaRPr lang="en-US" alt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11</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 Id="rId3" Type="http://schemas.openxmlformats.org/officeDocument/2006/relationships/image" Target="../media/image7.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a:extLst>
              <a:ext uri="{28A0092B-C50C-407E-A947-70E740481C1C}">
                <a14:useLocalDpi xmlns:a14="http://schemas.microsoft.com/office/drawing/2010/main" val="0"/>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pic>
        <p:nvPicPr>
          <p:cNvPr id="4"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35000F6B-8B45-024D-A1CE-8FE8E5EF2986}" type="datetime1">
              <a:rPr lang="en-US" altLang="en-US"/>
              <a:pPr>
                <a:defRPr/>
              </a:pPr>
              <a:t>7/10/17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smtClean="0"/>
              <a:t>Click to edit Master title style</a:t>
            </a:r>
            <a:endParaRPr lang="en-US" dirty="0"/>
          </a:p>
        </p:txBody>
      </p:sp>
      <p:sp>
        <p:nvSpPr>
          <p:cNvPr id="27" name="Content Placeholder 26"/>
          <p:cNvSpPr>
            <a:spLocks noGrp="1"/>
          </p:cNvSpPr>
          <p:nvPr>
            <p:ph idx="1"/>
          </p:nvPr>
        </p:nvSpPr>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24"/>
          <p:cNvSpPr>
            <a:spLocks noGrp="1"/>
          </p:cNvSpPr>
          <p:nvPr>
            <p:ph type="dt" sz="half" idx="10"/>
          </p:nvPr>
        </p:nvSpPr>
        <p:spPr>
          <a:xfrm>
            <a:off x="3048000" y="6477000"/>
            <a:ext cx="2514600" cy="288925"/>
          </a:xfrm>
        </p:spPr>
        <p:txBody>
          <a:bodyPr/>
          <a:lstStyle>
            <a:lvl1pPr>
              <a:defRPr>
                <a:solidFill>
                  <a:srgbClr val="000000"/>
                </a:solidFill>
              </a:defRPr>
            </a:lvl1pPr>
          </a:lstStyle>
          <a:p>
            <a:pPr>
              <a:defRPr/>
            </a:pPr>
            <a:fld id="{B0E79EC3-E2B8-3B49-B434-C06A6F2BCA7F}" type="datetime1">
              <a:rPr lang="en-US" altLang="en-US"/>
              <a:pPr>
                <a:defRPr/>
              </a:pPr>
              <a:t>7/10/17</a:t>
            </a:fld>
            <a:endParaRPr lang="en-US" altLang="en-US"/>
          </a:p>
        </p:txBody>
      </p:sp>
      <p:sp>
        <p:nvSpPr>
          <p:cNvPr id="8" name="Footer Placeholder 18"/>
          <p:cNvSpPr>
            <a:spLocks noGrp="1"/>
          </p:cNvSpPr>
          <p:nvPr>
            <p:ph type="ftr" sz="quarter" idx="11"/>
          </p:nvPr>
        </p:nvSpPr>
        <p:spPr>
          <a:xfrm>
            <a:off x="152400" y="6477000"/>
            <a:ext cx="2895600" cy="288925"/>
          </a:xfrm>
        </p:spPr>
        <p:txBody>
          <a:bodyPr/>
          <a:lstStyle>
            <a:lvl1pPr>
              <a:defRPr>
                <a:solidFill>
                  <a:srgbClr val="000000"/>
                </a:solidFill>
              </a:defRPr>
            </a:lvl1pPr>
          </a:lstStyle>
          <a:p>
            <a:pPr>
              <a:defRPr/>
            </a:pPr>
            <a:endParaRPr lang="en-US"/>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a:srcRect l="7532" r="10306"/>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smtClean="0"/>
              <a:t>Click to edit Master title style</a:t>
            </a:r>
            <a:endParaRPr lang="en-US" dirty="0"/>
          </a:p>
        </p:txBody>
      </p:sp>
      <p:pic>
        <p:nvPicPr>
          <p:cNvPr id="5"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smtClean="0">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505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fld id="{A45D42DA-9C21-9E4E-9B0E-9708D88D4C5B}" type="datetime1">
              <a:rPr lang="en-US" altLang="en-US"/>
              <a:pPr>
                <a:defRPr/>
              </a:pPr>
              <a:t>7/10/17</a:t>
            </a:fld>
            <a:endParaRPr lang="en-US" altLang="en-US">
              <a:solidFill>
                <a:schemeClr val="tx2"/>
              </a:solidFill>
            </a:endParaRPr>
          </a:p>
        </p:txBody>
      </p:sp>
      <p:sp>
        <p:nvSpPr>
          <p:cNvPr id="28" name="Footer Placeholder 27"/>
          <p:cNvSpPr>
            <a:spLocks noGrp="1"/>
          </p:cNvSpPr>
          <p:nvPr>
            <p:ph type="ftr" sz="quarter" idx="3"/>
          </p:nvPr>
        </p:nvSpPr>
        <p:spPr>
          <a:xfrm>
            <a:off x="152400" y="6477000"/>
            <a:ext cx="3352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smtClean="0"/>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smtClean="0"/>
              <a:t>Click To Edit Master Title Style</a:t>
            </a:r>
            <a:endParaRPr lang="en-US" dirty="0"/>
          </a:p>
        </p:txBody>
      </p:sp>
      <p:pic>
        <p:nvPicPr>
          <p:cNvPr id="1035" name="Picture 1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92100" y="188913"/>
            <a:ext cx="1414463"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timing>
    <p:tnLst>
      <p:par>
        <p:cTn id="1" dur="indefinite" restart="never" nodeType="tmRoot"/>
      </p:par>
    </p:tnLst>
  </p:timing>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tiff"/><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code.pyret.org/" TargetMode="External"/><Relationship Id="rId3" Type="http://schemas.openxmlformats.org/officeDocument/2006/relationships/hyperlink" Target="http://www.BootstrapWorld.org/materia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5" Type="http://schemas.openxmlformats.org/officeDocument/2006/relationships/image" Target="../media/image15.tiff"/><Relationship Id="rId6"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ZmxmNkliQ3RFZ2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ek5OQWtzVFdkaWc"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LVduMEtsSFRKLV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ode.pyret.org/editor#share=0BzzMl1BJlJDkWk01QktmVXZzS1E" TargetMode="External"/><Relationship Id="rId3" Type="http://schemas.openxmlformats.org/officeDocument/2006/relationships/image" Target="../media/image25.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ode.pyret.org/editor#share=0BzzMl1BJlJDkNnlKOE84QUlUZV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tiff"/><Relationship Id="rId3" Type="http://schemas.openxmlformats.org/officeDocument/2006/relationships/image" Target="../media/image2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WmcycFB1WTVRc3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Q3c4SDlDS1BaLW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code.pyret.org/editor#share=0BzzMl1BJlJDkNkEtSXdzeXUyMG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image" Target="../media/image31.jpeg"/><Relationship Id="rId6" Type="http://schemas.openxmlformats.org/officeDocument/2006/relationships/image" Target="../media/image32.tiff"/><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 Id="rId3"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9722666">
            <a:off x="1745727" y="1949826"/>
            <a:ext cx="5486400" cy="2400657"/>
          </a:xfrm>
          <a:prstGeom prst="rect">
            <a:avLst/>
          </a:prstGeom>
          <a:noFill/>
        </p:spPr>
        <p:txBody>
          <a:bodyPr wrap="square" rtlCol="0">
            <a:spAutoFit/>
          </a:bodyPr>
          <a:lstStyle/>
          <a:p>
            <a:r>
              <a:rPr lang="en-US" sz="15000" b="1" dirty="0" smtClean="0">
                <a:solidFill>
                  <a:schemeClr val="tx1">
                    <a:alpha val="75000"/>
                  </a:schemeClr>
                </a:solidFill>
              </a:rPr>
              <a:t>BETA</a:t>
            </a:r>
            <a:endParaRPr lang="en-US" sz="15000" b="1" dirty="0">
              <a:solidFill>
                <a:schemeClr val="tx1">
                  <a:alpha val="75000"/>
                </a:schemeClr>
              </a:solidFill>
            </a:endParaRPr>
          </a:p>
        </p:txBody>
      </p:sp>
      <p:pic>
        <p:nvPicPr>
          <p:cNvPr id="5"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248400"/>
            <a:ext cx="2083329"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886103" y="5996226"/>
            <a:ext cx="4257897" cy="861774"/>
          </a:xfrm>
          <a:prstGeom prst="rect">
            <a:avLst/>
          </a:prstGeom>
          <a:noFill/>
        </p:spPr>
        <p:txBody>
          <a:bodyPr wrap="none" rtlCol="0">
            <a:spAutoFit/>
          </a:bodyPr>
          <a:lstStyle/>
          <a:p>
            <a:r>
              <a:rPr lang="en-US" sz="5000" b="1" dirty="0" err="1" smtClean="0">
                <a:latin typeface="Century Gothic" charset="0"/>
                <a:ea typeface="Century Gothic" charset="0"/>
                <a:cs typeface="Century Gothic" charset="0"/>
              </a:rPr>
              <a:t>DataScience</a:t>
            </a:r>
            <a:endParaRPr lang="en-US" sz="5000" b="1" dirty="0">
              <a:latin typeface="Century Gothic" charset="0"/>
              <a:ea typeface="Century Gothic" charset="0"/>
              <a:cs typeface="Century Gothic"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Pedagogy</a:t>
            </a:r>
          </a:p>
        </p:txBody>
      </p:sp>
      <p:sp>
        <p:nvSpPr>
          <p:cNvPr id="3584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1B5CAB-E430-C747-AB3A-63962BAFD7AA}" type="slidenum">
              <a:rPr lang="en-US" altLang="en-US" sz="1200">
                <a:solidFill>
                  <a:srgbClr val="D38E27"/>
                </a:solidFill>
                <a:latin typeface="Arial" charset="0"/>
              </a:rPr>
              <a:pPr>
                <a:spcBef>
                  <a:spcPct val="0"/>
                </a:spcBef>
                <a:buClrTx/>
                <a:buSzTx/>
                <a:buFontTx/>
                <a:buNone/>
              </a:pPr>
              <a:t>10</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cap="small" dirty="0" smtClean="0"/>
              <a:t>Bootstrap </a:t>
            </a:r>
            <a:r>
              <a:rPr lang="en-US" cap="small" dirty="0" smtClean="0"/>
              <a:t>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Standards</a:t>
            </a:r>
            <a:r>
              <a:rPr lang="en-US" altLang="en-US" dirty="0">
                <a:ea typeface="ＭＳ Ｐゴシック" charset="-128"/>
                <a:cs typeface="Helvetica" charset="0"/>
              </a:rPr>
              <a:t>: All lessons are aligned to National and State </a:t>
            </a:r>
            <a:r>
              <a:rPr lang="en-US" altLang="en-US" dirty="0" smtClean="0">
                <a:ea typeface="ＭＳ Ｐゴシック" charset="-128"/>
                <a:cs typeface="Helvetica" charset="0"/>
              </a:rPr>
              <a:t>Standards.</a:t>
            </a:r>
            <a:endParaRPr lang="en-US" altLang="en-US"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a:t>
            </a:r>
            <a:r>
              <a:rPr lang="en-US" altLang="en-US" dirty="0" smtClean="0">
                <a:ea typeface="ＭＳ Ｐゴシック" charset="-128"/>
                <a:cs typeface="Helvetica" charset="0"/>
              </a:rPr>
              <a:t>integrated tables, integrated graphing and plotting</a:t>
            </a:r>
            <a:endParaRPr lang="en-US" altLang="en-US" dirty="0">
              <a:ea typeface="ＭＳ Ｐゴシック" charset="-128"/>
              <a:cs typeface="Helvetica" charset="0"/>
            </a:endParaRPr>
          </a:p>
        </p:txBody>
      </p:sp>
      <p:sp>
        <p:nvSpPr>
          <p:cNvPr id="399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FD162D9-DAC4-D648-8268-2E9D4954B961}" type="slidenum">
              <a:rPr lang="en-US" altLang="en-US" sz="1200">
                <a:solidFill>
                  <a:srgbClr val="D38E27"/>
                </a:solidFill>
                <a:latin typeface="Arial" charset="0"/>
              </a:rPr>
              <a:pPr>
                <a:spcBef>
                  <a:spcPct val="0"/>
                </a:spcBef>
                <a:buClrTx/>
                <a:buSzTx/>
                <a:buFontTx/>
                <a:buNone/>
              </a:pPr>
              <a:t>11</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10,000 Foot View</a:t>
            </a:r>
            <a:endParaRPr lang="en-US" dirty="0"/>
          </a:p>
        </p:txBody>
      </p:sp>
      <p:sp>
        <p:nvSpPr>
          <p:cNvPr id="3" name="Content Placeholder 2"/>
          <p:cNvSpPr>
            <a:spLocks noGrp="1"/>
          </p:cNvSpPr>
          <p:nvPr>
            <p:ph idx="1"/>
          </p:nvPr>
        </p:nvSpPr>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p:txBody>
      </p:sp>
      <p:sp>
        <p:nvSpPr>
          <p:cNvPr id="41988"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2E34088-8604-754C-AF53-FE278513EE2F}" type="slidenum">
              <a:rPr lang="en-US" altLang="en-US" sz="1200">
                <a:solidFill>
                  <a:srgbClr val="D38E27"/>
                </a:solidFill>
                <a:latin typeface="Arial" charset="0"/>
              </a:rPr>
              <a:pPr>
                <a:spcBef>
                  <a:spcPct val="0"/>
                </a:spcBef>
                <a:buClrTx/>
                <a:buSzTx/>
                <a:buFontTx/>
                <a:buNone/>
              </a:pPr>
              <a:t>12</a:t>
            </a:fld>
            <a:endParaRPr lang="en-US" altLang="en-US" sz="1200">
              <a:solidFill>
                <a:srgbClr val="D38E27"/>
              </a:solidFill>
              <a:latin typeface="Arial" charset="0"/>
            </a:endParaRPr>
          </a:p>
        </p:txBody>
      </p:sp>
      <p:pic>
        <p:nvPicPr>
          <p:cNvPr id="2" name="Picture 1"/>
          <p:cNvPicPr>
            <a:picLocks noChangeAspect="1"/>
          </p:cNvPicPr>
          <p:nvPr/>
        </p:nvPicPr>
        <p:blipFill rotWithShape="1">
          <a:blip r:embed="rId4"/>
          <a:srcRect t="9312"/>
          <a:stretch/>
        </p:blipFill>
        <p:spPr>
          <a:xfrm>
            <a:off x="1828800" y="2038350"/>
            <a:ext cx="4521200" cy="4438650"/>
          </a:xfrm>
          <a:prstGeom prst="rect">
            <a:avLst/>
          </a:prstGeom>
        </p:spPr>
      </p:pic>
      <p:grpSp>
        <p:nvGrpSpPr>
          <p:cNvPr id="7" name="Group 6"/>
          <p:cNvGrpSpPr/>
          <p:nvPr/>
        </p:nvGrpSpPr>
        <p:grpSpPr>
          <a:xfrm>
            <a:off x="381000" y="2022043"/>
            <a:ext cx="8029581" cy="4435602"/>
            <a:chOff x="381000" y="2022043"/>
            <a:chExt cx="8029581" cy="4435602"/>
          </a:xfrm>
          <a:solidFill>
            <a:schemeClr val="tx1"/>
          </a:solidFill>
        </p:grpSpPr>
        <p:pic>
          <p:nvPicPr>
            <p:cNvPr id="5" name="Picture 4"/>
            <p:cNvPicPr>
              <a:picLocks noChangeAspect="1"/>
            </p:cNvPicPr>
            <p:nvPr/>
          </p:nvPicPr>
          <p:blipFill rotWithShape="1">
            <a:blip r:embed="rId5"/>
            <a:srcRect r="55000"/>
            <a:stretch/>
          </p:blipFill>
          <p:spPr>
            <a:xfrm>
              <a:off x="381000" y="2038350"/>
              <a:ext cx="4114800" cy="4388815"/>
            </a:xfrm>
            <a:prstGeom prst="rect">
              <a:avLst/>
            </a:prstGeom>
            <a:grpFill/>
          </p:spPr>
        </p:pic>
        <p:pic>
          <p:nvPicPr>
            <p:cNvPr id="6" name="Picture 5"/>
            <p:cNvPicPr>
              <a:picLocks noChangeAspect="1"/>
            </p:cNvPicPr>
            <p:nvPr/>
          </p:nvPicPr>
          <p:blipFill rotWithShape="1">
            <a:blip r:embed="rId6"/>
            <a:srcRect r="19361"/>
            <a:stretch/>
          </p:blipFill>
          <p:spPr>
            <a:xfrm>
              <a:off x="4495800" y="2022043"/>
              <a:ext cx="3914781" cy="4435602"/>
            </a:xfrm>
            <a:prstGeom prst="rect">
              <a:avLst/>
            </a:prstGeom>
            <a:grpFill/>
          </p:spPr>
        </p:pic>
      </p:grpSp>
    </p:spTree>
    <p:custDataLst>
      <p:tags r:id="rId1"/>
    </p:custDataLst>
  </p:cSld>
  <p:clrMapOvr>
    <a:masterClrMapping/>
  </p:clrMapOvr>
  <p:transition spd="slow" advTm="80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0"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endParaRPr lang="en-US" altLang="en-US" sz="2400" dirty="0">
              <a:latin typeface="Helvetica" charset="0"/>
              <a:ea typeface="ＭＳ Ｐゴシック" charset="-128"/>
              <a:cs typeface="Helvetica" charset="0"/>
            </a:endParaRPr>
          </a:p>
        </p:txBody>
      </p:sp>
      <p:grpSp>
        <p:nvGrpSpPr>
          <p:cNvPr id="12" name="Group 11"/>
          <p:cNvGrpSpPr/>
          <p:nvPr/>
        </p:nvGrpSpPr>
        <p:grpSpPr>
          <a:xfrm>
            <a:off x="449956" y="2971800"/>
            <a:ext cx="8396488" cy="3639312"/>
            <a:chOff x="329184" y="2609088"/>
            <a:chExt cx="8396488" cy="3639312"/>
          </a:xfrm>
        </p:grpSpPr>
        <p:pic>
          <p:nvPicPr>
            <p:cNvPr id="6" name="Picture 5"/>
            <p:cNvPicPr>
              <a:picLocks noChangeAspect="1"/>
            </p:cNvPicPr>
            <p:nvPr/>
          </p:nvPicPr>
          <p:blipFill>
            <a:blip r:embed="rId4"/>
            <a:stretch>
              <a:fillRect/>
            </a:stretch>
          </p:blipFill>
          <p:spPr>
            <a:xfrm>
              <a:off x="329184" y="2609088"/>
              <a:ext cx="3739144" cy="3639312"/>
            </a:xfrm>
            <a:prstGeom prst="rect">
              <a:avLst/>
            </a:prstGeom>
          </p:spPr>
        </p:pic>
        <p:pic>
          <p:nvPicPr>
            <p:cNvPr id="11" name="Picture 10"/>
            <p:cNvPicPr>
              <a:picLocks noChangeAspect="1"/>
            </p:cNvPicPr>
            <p:nvPr/>
          </p:nvPicPr>
          <p:blipFill>
            <a:blip r:embed="rId5"/>
            <a:stretch>
              <a:fillRect/>
            </a:stretch>
          </p:blipFill>
          <p:spPr>
            <a:xfrm>
              <a:off x="4356872" y="2828544"/>
              <a:ext cx="4368800" cy="3200400"/>
            </a:xfrm>
            <a:prstGeom prst="rect">
              <a:avLst/>
            </a:prstGeom>
          </p:spPr>
        </p:pic>
      </p:grpSp>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endParaRPr lang="en-US" altLang="en-US" sz="2400" dirty="0">
              <a:latin typeface="Helvetica" charset="0"/>
              <a:ea typeface="ＭＳ Ｐゴシック" charset="-128"/>
              <a:cs typeface="Helvetica" charset="0"/>
            </a:endParaRPr>
          </a:p>
        </p:txBody>
      </p:sp>
      <p:pic>
        <p:nvPicPr>
          <p:cNvPr id="7" name="Picture 6"/>
          <p:cNvPicPr>
            <a:picLocks noChangeAspect="1"/>
          </p:cNvPicPr>
          <p:nvPr/>
        </p:nvPicPr>
        <p:blipFill>
          <a:blip r:embed="rId4"/>
          <a:stretch>
            <a:fillRect/>
          </a:stretch>
        </p:blipFill>
        <p:spPr>
          <a:xfrm>
            <a:off x="4267200" y="2286000"/>
            <a:ext cx="4165600" cy="4272961"/>
          </a:xfrm>
          <a:prstGeom prst="rect">
            <a:avLst/>
          </a:prstGeom>
        </p:spPr>
      </p:pic>
    </p:spTree>
    <p:custDataLst>
      <p:tags r:id="rId1"/>
    </p:custData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endParaRPr lang="en-US" altLang="en-US" sz="2400" dirty="0">
              <a:latin typeface="Helvetica" charset="0"/>
              <a:ea typeface="ＭＳ Ｐゴシック" charset="-128"/>
              <a:cs typeface="Helvetica" charset="0"/>
            </a:endParaRPr>
          </a:p>
        </p:txBody>
      </p:sp>
      <p:pic>
        <p:nvPicPr>
          <p:cNvPr id="2" name="Picture 1"/>
          <p:cNvPicPr>
            <a:picLocks noChangeAspect="1"/>
          </p:cNvPicPr>
          <p:nvPr/>
        </p:nvPicPr>
        <p:blipFill>
          <a:blip r:embed="rId4"/>
          <a:stretch>
            <a:fillRect/>
          </a:stretch>
        </p:blipFill>
        <p:spPr>
          <a:xfrm>
            <a:off x="5255322" y="2819400"/>
            <a:ext cx="3727133" cy="3940112"/>
          </a:xfrm>
          <a:prstGeom prst="rect">
            <a:avLst/>
          </a:prstGeom>
        </p:spPr>
      </p:pic>
      <p:pic>
        <p:nvPicPr>
          <p:cNvPr id="3" name="Picture 2"/>
          <p:cNvPicPr>
            <a:picLocks noChangeAspect="1"/>
          </p:cNvPicPr>
          <p:nvPr/>
        </p:nvPicPr>
        <p:blipFill>
          <a:blip r:embed="rId5"/>
          <a:stretch>
            <a:fillRect/>
          </a:stretch>
        </p:blipFill>
        <p:spPr>
          <a:xfrm>
            <a:off x="5243788" y="2807208"/>
            <a:ext cx="3750199" cy="3964496"/>
          </a:xfrm>
          <a:prstGeom prst="rect">
            <a:avLst/>
          </a:prstGeom>
        </p:spPr>
      </p:pic>
    </p:spTree>
    <p:custDataLst>
      <p:tags r:id="rId1"/>
    </p:custDataLst>
    <p:extLst>
      <p:ext uri="{BB962C8B-B14F-4D97-AF65-F5344CB8AC3E}">
        <p14:creationId xmlns:p14="http://schemas.microsoft.com/office/powerpoint/2010/main" val="874469504"/>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defRPr/>
            </a:pPr>
            <a:r>
              <a:rPr lang="en-US" dirty="0" smtClean="0"/>
              <a:t>10,000 Foot View</a:t>
            </a:r>
            <a:endParaRPr lang="en-US" dirty="0"/>
          </a:p>
        </p:txBody>
      </p:sp>
      <p:sp>
        <p:nvSpPr>
          <p:cNvPr id="13" name="Content Placeholder 2"/>
          <p:cNvSpPr>
            <a:spLocks noGrp="1"/>
          </p:cNvSpPr>
          <p:nvPr>
            <p:ph idx="1"/>
          </p:nvPr>
        </p:nvSpPr>
        <p:spPr>
          <a:xfrm>
            <a:off x="304800" y="1554163"/>
            <a:ext cx="8686800" cy="4525962"/>
          </a:xfrm>
        </p:spPr>
        <p:txBody>
          <a:bodyPr/>
          <a:lstStyle/>
          <a:p>
            <a:pPr eaLnBrk="1" hangingPunct="1"/>
            <a:r>
              <a:rPr lang="en-US" altLang="en-US" sz="2400" dirty="0" smtClean="0">
                <a:latin typeface="Helvetica" charset="0"/>
                <a:ea typeface="ＭＳ Ｐゴシック" charset="-128"/>
                <a:cs typeface="Helvetica" charset="0"/>
              </a:rPr>
              <a:t>Introduction to programming and plotting in </a:t>
            </a:r>
            <a:r>
              <a:rPr lang="en-US" altLang="en-US" sz="2400" dirty="0" err="1" smtClean="0">
                <a:latin typeface="Helvetica" charset="0"/>
                <a:ea typeface="ＭＳ Ｐゴシック" charset="-128"/>
                <a:cs typeface="Helvetica" charset="0"/>
              </a:rPr>
              <a:t>Pyret</a:t>
            </a:r>
            <a:endParaRPr lang="en-US" altLang="en-US" sz="2400" dirty="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Introduction to tables in </a:t>
            </a:r>
            <a:r>
              <a:rPr lang="en-US" altLang="en-US" sz="2400" dirty="0" err="1" smtClean="0">
                <a:latin typeface="Helvetica" charset="0"/>
                <a:ea typeface="ＭＳ Ｐゴシック" charset="-128"/>
                <a:cs typeface="Helvetica" charset="0"/>
              </a:rPr>
              <a:t>Pyret</a:t>
            </a:r>
            <a:endParaRPr lang="en-US" altLang="en-US" sz="2400" dirty="0" smtClean="0">
              <a:latin typeface="Helvetica" charset="0"/>
              <a:ea typeface="ＭＳ Ｐゴシック" charset="-128"/>
              <a:cs typeface="Helvetica" charset="0"/>
            </a:endParaRPr>
          </a:p>
          <a:p>
            <a:pPr eaLnBrk="1" hangingPunct="1"/>
            <a:r>
              <a:rPr lang="en-US" altLang="en-US" sz="2400" dirty="0" smtClean="0">
                <a:latin typeface="Helvetica" charset="0"/>
                <a:ea typeface="ＭＳ Ｐゴシック" charset="-128"/>
                <a:cs typeface="Helvetica" charset="0"/>
              </a:rPr>
              <a:t>Measures of Center</a:t>
            </a:r>
          </a:p>
          <a:p>
            <a:pPr eaLnBrk="1" hangingPunct="1"/>
            <a:r>
              <a:rPr lang="en-US" altLang="en-US" sz="2400" dirty="0" smtClean="0">
                <a:latin typeface="Helvetica" charset="0"/>
                <a:ea typeface="ＭＳ Ｐゴシック" charset="-128"/>
                <a:cs typeface="Helvetica" charset="0"/>
              </a:rPr>
              <a:t>Bar and Pie Charts</a:t>
            </a:r>
          </a:p>
          <a:p>
            <a:pPr eaLnBrk="1" hangingPunct="1"/>
            <a:r>
              <a:rPr lang="en-US" altLang="en-US" sz="2400" dirty="0" smtClean="0">
                <a:latin typeface="Helvetica" charset="0"/>
                <a:ea typeface="ＭＳ Ｐゴシック" charset="-128"/>
                <a:cs typeface="Helvetica" charset="0"/>
              </a:rPr>
              <a:t>Histograms</a:t>
            </a:r>
          </a:p>
          <a:p>
            <a:pPr eaLnBrk="1" hangingPunct="1"/>
            <a:r>
              <a:rPr lang="en-US" altLang="en-US" sz="2400" dirty="0" smtClean="0">
                <a:latin typeface="Helvetica" charset="0"/>
                <a:ea typeface="ＭＳ Ｐゴシック" charset="-128"/>
                <a:cs typeface="Helvetica" charset="0"/>
              </a:rPr>
              <a:t>Line of Best Fit</a:t>
            </a:r>
          </a:p>
          <a:p>
            <a:pPr eaLnBrk="1" hangingPunct="1"/>
            <a:r>
              <a:rPr lang="en-US" altLang="en-US" sz="2400" dirty="0" smtClean="0">
                <a:latin typeface="Helvetica" charset="0"/>
                <a:ea typeface="ＭＳ Ｐゴシック" charset="-128"/>
                <a:cs typeface="Helvetica" charset="0"/>
              </a:rPr>
              <a:t>Selecting and Sorting Tables</a:t>
            </a:r>
          </a:p>
          <a:p>
            <a:pPr eaLnBrk="1" hangingPunct="1"/>
            <a:r>
              <a:rPr lang="en-US" altLang="en-US" sz="2400" dirty="0" smtClean="0">
                <a:latin typeface="Helvetica" charset="0"/>
                <a:ea typeface="ＭＳ Ｐゴシック" charset="-128"/>
                <a:cs typeface="Helvetica" charset="0"/>
              </a:rPr>
              <a:t>Filtering rows with Boolean Expressions</a:t>
            </a:r>
          </a:p>
          <a:p>
            <a:pPr eaLnBrk="1" hangingPunct="1"/>
            <a:r>
              <a:rPr lang="en-US" altLang="en-US" sz="2400" dirty="0" smtClean="0">
                <a:latin typeface="Helvetica" charset="0"/>
                <a:ea typeface="ＭＳ Ｐゴシック" charset="-128"/>
                <a:cs typeface="Helvetica" charset="0"/>
              </a:rPr>
              <a:t>Computing new columns</a:t>
            </a:r>
            <a:endParaRPr lang="en-US" altLang="en-US" sz="2400" dirty="0">
              <a:latin typeface="Helvetica" charset="0"/>
              <a:ea typeface="ＭＳ Ｐゴシック" charset="-128"/>
              <a:cs typeface="Helvetica" charset="0"/>
            </a:endParaRPr>
          </a:p>
        </p:txBody>
      </p:sp>
    </p:spTree>
    <p:custDataLst>
      <p:tags r:id="rId1"/>
    </p:custDataLst>
    <p:extLst>
      <p:ext uri="{BB962C8B-B14F-4D97-AF65-F5344CB8AC3E}">
        <p14:creationId xmlns:p14="http://schemas.microsoft.com/office/powerpoint/2010/main" val="759983503"/>
      </p:ext>
    </p:extLst>
  </p:cSld>
  <p:clrMapOvr>
    <a:masterClrMapping/>
  </p:clrMapOvr>
  <p:transition spd="med" advTm="80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animEffect transition="in" filter="fade">
                                      <p:cBhvr>
                                        <p:cTn id="7" dur="500"/>
                                        <p:tgtEl>
                                          <p:spTgt spid="1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8" end="8"/>
                                            </p:txEl>
                                          </p:spTgt>
                                        </p:tgtEl>
                                        <p:attrNameLst>
                                          <p:attrName>style.visibility</p:attrName>
                                        </p:attrNameLst>
                                      </p:cBhvr>
                                      <p:to>
                                        <p:strVal val="visible"/>
                                      </p:to>
                                    </p:set>
                                    <p:animEffect transition="in" filter="fade">
                                      <p:cBhvr>
                                        <p:cTn id="12"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smtClean="0">
                <a:latin typeface="Arial" charset="0"/>
              </a:rPr>
              <a:t>Data </a:t>
            </a:r>
            <a:r>
              <a:rPr lang="en-US" altLang="en-US" sz="2500" dirty="0" smtClean="0">
                <a:latin typeface="Arial" charset="0"/>
              </a:rPr>
              <a:t>Science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Math &amp; Statistics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Business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Civics Classes</a:t>
            </a:r>
            <a:endParaRPr lang="en-US" altLang="en-US" sz="2500" dirty="0" smtClean="0">
              <a:latin typeface="Arial" charset="0"/>
            </a:endParaRPr>
          </a:p>
          <a:p>
            <a:pPr algn="ctr">
              <a:lnSpc>
                <a:spcPct val="200000"/>
              </a:lnSpc>
              <a:spcBef>
                <a:spcPts val="638"/>
              </a:spcBef>
              <a:buClrTx/>
              <a:buSzTx/>
              <a:buNone/>
            </a:pPr>
            <a:r>
              <a:rPr lang="en-US" altLang="en-US" sz="2500" dirty="0" smtClean="0">
                <a:latin typeface="Arial" charset="0"/>
              </a:rPr>
              <a:t>AP CS </a:t>
            </a:r>
            <a:r>
              <a:rPr lang="en-US" altLang="en-US" sz="2500" dirty="0" smtClean="0">
                <a:latin typeface="Arial" charset="0"/>
              </a:rPr>
              <a:t>Principles Classes</a:t>
            </a:r>
            <a:endParaRPr lang="en-US" altLang="en-US" sz="2500" dirty="0">
              <a:latin typeface="Arial" charset="0"/>
            </a:endParaRPr>
          </a:p>
        </p:txBody>
      </p:sp>
      <p:sp>
        <p:nvSpPr>
          <p:cNvPr id="2" name="Title 1"/>
          <p:cNvSpPr>
            <a:spLocks noGrp="1"/>
          </p:cNvSpPr>
          <p:nvPr>
            <p:ph type="title"/>
          </p:nvPr>
        </p:nvSpPr>
        <p:spPr/>
        <p:txBody>
          <a:bodyPr>
            <a:normAutofit/>
          </a:bodyPr>
          <a:lstStyle/>
          <a:p>
            <a:pPr>
              <a:defRPr/>
            </a:pPr>
            <a:r>
              <a:rPr lang="en-US" sz="3200" dirty="0" smtClean="0"/>
              <a:t>Where does </a:t>
            </a:r>
            <a:r>
              <a:rPr lang="en-US" sz="3200" dirty="0" err="1" smtClean="0"/>
              <a:t>DataScience</a:t>
            </a:r>
            <a:r>
              <a:rPr lang="en-US" sz="3200" dirty="0" smtClean="0"/>
              <a:t> fit?</a:t>
            </a:r>
            <a:endParaRPr lang="en-US" sz="3200" dirty="0"/>
          </a:p>
        </p:txBody>
      </p:sp>
      <p:sp>
        <p:nvSpPr>
          <p:cNvPr id="3789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81C288F-6358-1343-9AFD-543B75D8894D}" type="slidenum">
              <a:rPr lang="en-US" altLang="en-US" sz="1200">
                <a:solidFill>
                  <a:srgbClr val="D38E27"/>
                </a:solidFill>
                <a:latin typeface="Arial" charset="0"/>
              </a:rPr>
              <a:pPr>
                <a:spcBef>
                  <a:spcPct val="0"/>
                </a:spcBef>
                <a:buClrTx/>
                <a:buSzTx/>
                <a:buFontTx/>
                <a:buNone/>
              </a:pPr>
              <a:t>17</a:t>
            </a:fld>
            <a:endParaRPr lang="en-US" altLang="en-US" sz="1200">
              <a:solidFill>
                <a:srgbClr val="D38E27"/>
              </a:solidFill>
              <a:latin typeface="Arial"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Introduction</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Theory</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a:latin typeface="Helvetica" charset="0"/>
                <a:ea typeface="ＭＳ Ｐゴシック" charset="-128"/>
                <a:cs typeface="Helvetica" charset="0"/>
              </a:rPr>
              <a:t>Pedagogy</a:t>
            </a:r>
          </a:p>
        </p:txBody>
      </p:sp>
      <p:sp>
        <p:nvSpPr>
          <p:cNvPr id="5017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5E0894C5-F1CB-A245-945F-DB1D75B3D1B7}" type="slidenum">
              <a:rPr lang="en-US" altLang="en-US" sz="1200">
                <a:solidFill>
                  <a:srgbClr val="D38E27"/>
                </a:solidFill>
                <a:latin typeface="Arial" charset="0"/>
              </a:rPr>
              <a:pPr>
                <a:spcBef>
                  <a:spcPct val="0"/>
                </a:spcBef>
                <a:buClrTx/>
                <a:buSzTx/>
                <a:buFontTx/>
                <a:buNone/>
              </a:pPr>
              <a:t>18</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Setting up your classroom</a:t>
            </a:r>
            <a:endParaRPr lang="en-US" dirty="0"/>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smtClean="0">
                <a:ea typeface="ＭＳ Ｐゴシック" charset="-128"/>
                <a:cs typeface="Helvetica" charset="0"/>
                <a:hlinkClick r:id="rId2"/>
              </a:rPr>
              <a:t>http://code.pyret.org/</a:t>
            </a:r>
            <a:r>
              <a:rPr lang="en-US" altLang="en-US" dirty="0" smtClean="0">
                <a:ea typeface="ＭＳ Ｐゴシック" charset="-128"/>
                <a:cs typeface="Helvetica" charset="0"/>
              </a:rPr>
              <a:t> (IE9</a:t>
            </a:r>
            <a:r>
              <a:rPr lang="en-US" altLang="en-US" dirty="0">
                <a:ea typeface="ＭＳ Ｐゴシック" charset="-128"/>
                <a:cs typeface="Helvetica" charset="0"/>
              </a:rPr>
              <a:t>+, FF, Chrome)</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www.BootstrapWorld.org/materials</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p:txBody>
      </p:sp>
      <p:sp>
        <p:nvSpPr>
          <p:cNvPr id="52227"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13988F24-226F-8044-9446-71CFDA462426}" type="slidenum">
              <a:rPr lang="en-US" altLang="en-US" sz="1200">
                <a:solidFill>
                  <a:srgbClr val="D38E27"/>
                </a:solidFill>
                <a:latin typeface="Arial" charset="0"/>
              </a:rPr>
              <a:pPr>
                <a:spcBef>
                  <a:spcPct val="0"/>
                </a:spcBef>
                <a:buClrTx/>
                <a:buSzTx/>
                <a:buFontTx/>
                <a:buNone/>
              </a:pPr>
              <a:t>19</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Callout 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8" name="Oval Callout 7"/>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0" name="Oval Callout 9"/>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2" name="Oval Callout 11"/>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4" name="Oval Callout 13"/>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9" name="Oval Callout 38"/>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2" name="Oval Callout 41"/>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45" name="Oval Callout 44"/>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1" name="Oval Callout 50"/>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2" name="Oval Callout 51"/>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5" name="Oval Callout 54"/>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58" name="Oval Callout 57"/>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1" name="Oval Callout 60"/>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3" name="Oval Callout 62"/>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6" name="Oval Callout 65"/>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69" name="Oval Callout 68"/>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432" name="Footer Placeholder 2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endParaRPr lang="en-US" altLang="en-US" sz="1200">
              <a:latin typeface="Arial" charset="0"/>
            </a:endParaRPr>
          </a:p>
        </p:txBody>
      </p:sp>
      <p:sp>
        <p:nvSpPr>
          <p:cNvPr id="1743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815AE52D-E860-A441-BBFE-3705586E16F2}" type="slidenum">
              <a:rPr lang="en-US" altLang="en-US" sz="1200">
                <a:solidFill>
                  <a:srgbClr val="D38E27"/>
                </a:solidFill>
                <a:latin typeface="Arial" charset="0"/>
              </a:rPr>
              <a:pPr>
                <a:spcBef>
                  <a:spcPct val="0"/>
                </a:spcBef>
                <a:buClrTx/>
                <a:buSzTx/>
                <a:buFontTx/>
                <a:buNone/>
              </a:pPr>
              <a:t>2</a:t>
            </a:fld>
            <a:endParaRPr lang="en-US" altLang="en-US" sz="1200">
              <a:solidFill>
                <a:srgbClr val="D38E27"/>
              </a:solidFill>
              <a:latin typeface="Arial" charset="0"/>
            </a:endParaRPr>
          </a:p>
        </p:txBody>
      </p:sp>
      <p:pic>
        <p:nvPicPr>
          <p:cNvPr id="1743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20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spTree>
    <p:extLst>
      <p:ext uri="{BB962C8B-B14F-4D97-AF65-F5344CB8AC3E}">
        <p14:creationId xmlns:p14="http://schemas.microsoft.com/office/powerpoint/2010/main" val="1137341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p:cTn id="15" dur="1000" fill="hold"/>
                                        <p:tgtEl>
                                          <p:spTgt spid="61"/>
                                        </p:tgtEl>
                                        <p:attrNameLst>
                                          <p:attrName>ppt_w</p:attrName>
                                        </p:attrNameLst>
                                      </p:cBhvr>
                                      <p:tavLst>
                                        <p:tav tm="0">
                                          <p:val>
                                            <p:fltVal val="0"/>
                                          </p:val>
                                        </p:tav>
                                        <p:tav tm="100000">
                                          <p:val>
                                            <p:strVal val="#ppt_w"/>
                                          </p:val>
                                        </p:tav>
                                      </p:tavLst>
                                    </p:anim>
                                    <p:anim calcmode="lin" valueType="num">
                                      <p:cBhvr>
                                        <p:cTn id="16" dur="1000" fill="hold"/>
                                        <p:tgtEl>
                                          <p:spTgt spid="61"/>
                                        </p:tgtEl>
                                        <p:attrNameLst>
                                          <p:attrName>ppt_h</p:attrName>
                                        </p:attrNameLst>
                                      </p:cBhvr>
                                      <p:tavLst>
                                        <p:tav tm="0">
                                          <p:val>
                                            <p:fltVal val="0"/>
                                          </p:val>
                                        </p:tav>
                                        <p:tav tm="100000">
                                          <p:val>
                                            <p:strVal val="#ppt_h"/>
                                          </p:val>
                                        </p:tav>
                                      </p:tavLst>
                                    </p:anim>
                                    <p:anim calcmode="lin" valueType="num">
                                      <p:cBhvr>
                                        <p:cTn id="17" dur="1000" fill="hold"/>
                                        <p:tgtEl>
                                          <p:spTgt spid="61"/>
                                        </p:tgtEl>
                                        <p:attrNameLst>
                                          <p:attrName>style.rotation</p:attrName>
                                        </p:attrNameLst>
                                      </p:cBhvr>
                                      <p:tavLst>
                                        <p:tav tm="0">
                                          <p:val>
                                            <p:fltVal val="90"/>
                                          </p:val>
                                        </p:tav>
                                        <p:tav tm="100000">
                                          <p:val>
                                            <p:fltVal val="0"/>
                                          </p:val>
                                        </p:tav>
                                      </p:tavLst>
                                    </p:anim>
                                    <p:animEffect transition="in" filter="fade">
                                      <p:cBhvr>
                                        <p:cTn id="18" dur="1000"/>
                                        <p:tgtEl>
                                          <p:spTgt spid="61"/>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1000" fill="hold"/>
                                        <p:tgtEl>
                                          <p:spTgt spid="26"/>
                                        </p:tgtEl>
                                        <p:attrNameLst>
                                          <p:attrName>ppt_w</p:attrName>
                                        </p:attrNameLst>
                                      </p:cBhvr>
                                      <p:tavLst>
                                        <p:tav tm="0">
                                          <p:val>
                                            <p:fltVal val="0"/>
                                          </p:val>
                                        </p:tav>
                                        <p:tav tm="100000">
                                          <p:val>
                                            <p:strVal val="#ppt_w"/>
                                          </p:val>
                                        </p:tav>
                                      </p:tavLst>
                                    </p:anim>
                                    <p:anim calcmode="lin" valueType="num">
                                      <p:cBhvr>
                                        <p:cTn id="22" dur="1000" fill="hold"/>
                                        <p:tgtEl>
                                          <p:spTgt spid="26"/>
                                        </p:tgtEl>
                                        <p:attrNameLst>
                                          <p:attrName>ppt_h</p:attrName>
                                        </p:attrNameLst>
                                      </p:cBhvr>
                                      <p:tavLst>
                                        <p:tav tm="0">
                                          <p:val>
                                            <p:fltVal val="0"/>
                                          </p:val>
                                        </p:tav>
                                        <p:tav tm="100000">
                                          <p:val>
                                            <p:strVal val="#ppt_h"/>
                                          </p:val>
                                        </p:tav>
                                      </p:tavLst>
                                    </p:anim>
                                    <p:anim calcmode="lin" valueType="num">
                                      <p:cBhvr>
                                        <p:cTn id="23" dur="1000" fill="hold"/>
                                        <p:tgtEl>
                                          <p:spTgt spid="26"/>
                                        </p:tgtEl>
                                        <p:attrNameLst>
                                          <p:attrName>style.rotation</p:attrName>
                                        </p:attrNameLst>
                                      </p:cBhvr>
                                      <p:tavLst>
                                        <p:tav tm="0">
                                          <p:val>
                                            <p:fltVal val="90"/>
                                          </p:val>
                                        </p:tav>
                                        <p:tav tm="100000">
                                          <p:val>
                                            <p:fltVal val="0"/>
                                          </p:val>
                                        </p:tav>
                                      </p:tavLst>
                                    </p:anim>
                                    <p:animEffect transition="in" filter="fade">
                                      <p:cBhvr>
                                        <p:cTn id="24" dur="1000"/>
                                        <p:tgtEl>
                                          <p:spTgt spid="26"/>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000" fill="hold"/>
                                        <p:tgtEl>
                                          <p:spTgt spid="16"/>
                                        </p:tgtEl>
                                        <p:attrNameLst>
                                          <p:attrName>ppt_w</p:attrName>
                                        </p:attrNameLst>
                                      </p:cBhvr>
                                      <p:tavLst>
                                        <p:tav tm="0">
                                          <p:val>
                                            <p:fltVal val="0"/>
                                          </p:val>
                                        </p:tav>
                                        <p:tav tm="100000">
                                          <p:val>
                                            <p:strVal val="#ppt_w"/>
                                          </p:val>
                                        </p:tav>
                                      </p:tavLst>
                                    </p:anim>
                                    <p:anim calcmode="lin" valueType="num">
                                      <p:cBhvr>
                                        <p:cTn id="34" dur="1000" fill="hold"/>
                                        <p:tgtEl>
                                          <p:spTgt spid="16"/>
                                        </p:tgtEl>
                                        <p:attrNameLst>
                                          <p:attrName>ppt_h</p:attrName>
                                        </p:attrNameLst>
                                      </p:cBhvr>
                                      <p:tavLst>
                                        <p:tav tm="0">
                                          <p:val>
                                            <p:fltVal val="0"/>
                                          </p:val>
                                        </p:tav>
                                        <p:tav tm="100000">
                                          <p:val>
                                            <p:strVal val="#ppt_h"/>
                                          </p:val>
                                        </p:tav>
                                      </p:tavLst>
                                    </p:anim>
                                    <p:anim calcmode="lin" valueType="num">
                                      <p:cBhvr>
                                        <p:cTn id="35" dur="1000" fill="hold"/>
                                        <p:tgtEl>
                                          <p:spTgt spid="16"/>
                                        </p:tgtEl>
                                        <p:attrNameLst>
                                          <p:attrName>style.rotation</p:attrName>
                                        </p:attrNameLst>
                                      </p:cBhvr>
                                      <p:tavLst>
                                        <p:tav tm="0">
                                          <p:val>
                                            <p:fltVal val="90"/>
                                          </p:val>
                                        </p:tav>
                                        <p:tav tm="100000">
                                          <p:val>
                                            <p:fltVal val="0"/>
                                          </p:val>
                                        </p:tav>
                                      </p:tavLst>
                                    </p:anim>
                                    <p:animEffect transition="in" filter="fade">
                                      <p:cBhvr>
                                        <p:cTn id="36" dur="1000"/>
                                        <p:tgtEl>
                                          <p:spTgt spid="16"/>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p:cTn id="39" dur="1000" fill="hold"/>
                                        <p:tgtEl>
                                          <p:spTgt spid="51"/>
                                        </p:tgtEl>
                                        <p:attrNameLst>
                                          <p:attrName>ppt_w</p:attrName>
                                        </p:attrNameLst>
                                      </p:cBhvr>
                                      <p:tavLst>
                                        <p:tav tm="0">
                                          <p:val>
                                            <p:fltVal val="0"/>
                                          </p:val>
                                        </p:tav>
                                        <p:tav tm="100000">
                                          <p:val>
                                            <p:strVal val="#ppt_w"/>
                                          </p:val>
                                        </p:tav>
                                      </p:tavLst>
                                    </p:anim>
                                    <p:anim calcmode="lin" valueType="num">
                                      <p:cBhvr>
                                        <p:cTn id="40" dur="1000" fill="hold"/>
                                        <p:tgtEl>
                                          <p:spTgt spid="51"/>
                                        </p:tgtEl>
                                        <p:attrNameLst>
                                          <p:attrName>ppt_h</p:attrName>
                                        </p:attrNameLst>
                                      </p:cBhvr>
                                      <p:tavLst>
                                        <p:tav tm="0">
                                          <p:val>
                                            <p:fltVal val="0"/>
                                          </p:val>
                                        </p:tav>
                                        <p:tav tm="100000">
                                          <p:val>
                                            <p:strVal val="#ppt_h"/>
                                          </p:val>
                                        </p:tav>
                                      </p:tavLst>
                                    </p:anim>
                                    <p:anim calcmode="lin" valueType="num">
                                      <p:cBhvr>
                                        <p:cTn id="41" dur="1000" fill="hold"/>
                                        <p:tgtEl>
                                          <p:spTgt spid="51"/>
                                        </p:tgtEl>
                                        <p:attrNameLst>
                                          <p:attrName>style.rotation</p:attrName>
                                        </p:attrNameLst>
                                      </p:cBhvr>
                                      <p:tavLst>
                                        <p:tav tm="0">
                                          <p:val>
                                            <p:fltVal val="90"/>
                                          </p:val>
                                        </p:tav>
                                        <p:tav tm="100000">
                                          <p:val>
                                            <p:fltVal val="0"/>
                                          </p:val>
                                        </p:tav>
                                      </p:tavLst>
                                    </p:anim>
                                    <p:animEffect transition="in" filter="fade">
                                      <p:cBhvr>
                                        <p:cTn id="42" dur="1000"/>
                                        <p:tgtEl>
                                          <p:spTgt spid="51"/>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p:cTn id="45" dur="1000" fill="hold"/>
                                        <p:tgtEl>
                                          <p:spTgt spid="66"/>
                                        </p:tgtEl>
                                        <p:attrNameLst>
                                          <p:attrName>ppt_w</p:attrName>
                                        </p:attrNameLst>
                                      </p:cBhvr>
                                      <p:tavLst>
                                        <p:tav tm="0">
                                          <p:val>
                                            <p:fltVal val="0"/>
                                          </p:val>
                                        </p:tav>
                                        <p:tav tm="100000">
                                          <p:val>
                                            <p:strVal val="#ppt_w"/>
                                          </p:val>
                                        </p:tav>
                                      </p:tavLst>
                                    </p:anim>
                                    <p:anim calcmode="lin" valueType="num">
                                      <p:cBhvr>
                                        <p:cTn id="46" dur="1000" fill="hold"/>
                                        <p:tgtEl>
                                          <p:spTgt spid="66"/>
                                        </p:tgtEl>
                                        <p:attrNameLst>
                                          <p:attrName>ppt_h</p:attrName>
                                        </p:attrNameLst>
                                      </p:cBhvr>
                                      <p:tavLst>
                                        <p:tav tm="0">
                                          <p:val>
                                            <p:fltVal val="0"/>
                                          </p:val>
                                        </p:tav>
                                        <p:tav tm="100000">
                                          <p:val>
                                            <p:strVal val="#ppt_h"/>
                                          </p:val>
                                        </p:tav>
                                      </p:tavLst>
                                    </p:anim>
                                    <p:anim calcmode="lin" valueType="num">
                                      <p:cBhvr>
                                        <p:cTn id="47" dur="1000" fill="hold"/>
                                        <p:tgtEl>
                                          <p:spTgt spid="66"/>
                                        </p:tgtEl>
                                        <p:attrNameLst>
                                          <p:attrName>style.rotation</p:attrName>
                                        </p:attrNameLst>
                                      </p:cBhvr>
                                      <p:tavLst>
                                        <p:tav tm="0">
                                          <p:val>
                                            <p:fltVal val="90"/>
                                          </p:val>
                                        </p:tav>
                                        <p:tav tm="100000">
                                          <p:val>
                                            <p:fltVal val="0"/>
                                          </p:val>
                                        </p:tav>
                                      </p:tavLst>
                                    </p:anim>
                                    <p:animEffect transition="in" filter="fade">
                                      <p:cBhvr>
                                        <p:cTn id="48" dur="1000"/>
                                        <p:tgtEl>
                                          <p:spTgt spid="6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p:cTn id="51" dur="1000" fill="hold"/>
                                        <p:tgtEl>
                                          <p:spTgt spid="69"/>
                                        </p:tgtEl>
                                        <p:attrNameLst>
                                          <p:attrName>ppt_w</p:attrName>
                                        </p:attrNameLst>
                                      </p:cBhvr>
                                      <p:tavLst>
                                        <p:tav tm="0">
                                          <p:val>
                                            <p:fltVal val="0"/>
                                          </p:val>
                                        </p:tav>
                                        <p:tav tm="100000">
                                          <p:val>
                                            <p:strVal val="#ppt_w"/>
                                          </p:val>
                                        </p:tav>
                                      </p:tavLst>
                                    </p:anim>
                                    <p:anim calcmode="lin" valueType="num">
                                      <p:cBhvr>
                                        <p:cTn id="52" dur="1000" fill="hold"/>
                                        <p:tgtEl>
                                          <p:spTgt spid="69"/>
                                        </p:tgtEl>
                                        <p:attrNameLst>
                                          <p:attrName>ppt_h</p:attrName>
                                        </p:attrNameLst>
                                      </p:cBhvr>
                                      <p:tavLst>
                                        <p:tav tm="0">
                                          <p:val>
                                            <p:fltVal val="0"/>
                                          </p:val>
                                        </p:tav>
                                        <p:tav tm="100000">
                                          <p:val>
                                            <p:strVal val="#ppt_h"/>
                                          </p:val>
                                        </p:tav>
                                      </p:tavLst>
                                    </p:anim>
                                    <p:anim calcmode="lin" valueType="num">
                                      <p:cBhvr>
                                        <p:cTn id="53" dur="1000" fill="hold"/>
                                        <p:tgtEl>
                                          <p:spTgt spid="69"/>
                                        </p:tgtEl>
                                        <p:attrNameLst>
                                          <p:attrName>style.rotation</p:attrName>
                                        </p:attrNameLst>
                                      </p:cBhvr>
                                      <p:tavLst>
                                        <p:tav tm="0">
                                          <p:val>
                                            <p:fltVal val="90"/>
                                          </p:val>
                                        </p:tav>
                                        <p:tav tm="100000">
                                          <p:val>
                                            <p:fltVal val="0"/>
                                          </p:val>
                                        </p:tav>
                                      </p:tavLst>
                                    </p:anim>
                                    <p:animEffect transition="in" filter="fade">
                                      <p:cBhvr>
                                        <p:cTn id="54" dur="1000"/>
                                        <p:tgtEl>
                                          <p:spTgt spid="69"/>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p:cTn id="57" dur="1000" fill="hold"/>
                                        <p:tgtEl>
                                          <p:spTgt spid="35"/>
                                        </p:tgtEl>
                                        <p:attrNameLst>
                                          <p:attrName>ppt_w</p:attrName>
                                        </p:attrNameLst>
                                      </p:cBhvr>
                                      <p:tavLst>
                                        <p:tav tm="0">
                                          <p:val>
                                            <p:fltVal val="0"/>
                                          </p:val>
                                        </p:tav>
                                        <p:tav tm="100000">
                                          <p:val>
                                            <p:strVal val="#ppt_w"/>
                                          </p:val>
                                        </p:tav>
                                      </p:tavLst>
                                    </p:anim>
                                    <p:anim calcmode="lin" valueType="num">
                                      <p:cBhvr>
                                        <p:cTn id="58" dur="1000" fill="hold"/>
                                        <p:tgtEl>
                                          <p:spTgt spid="35"/>
                                        </p:tgtEl>
                                        <p:attrNameLst>
                                          <p:attrName>ppt_h</p:attrName>
                                        </p:attrNameLst>
                                      </p:cBhvr>
                                      <p:tavLst>
                                        <p:tav tm="0">
                                          <p:val>
                                            <p:fltVal val="0"/>
                                          </p:val>
                                        </p:tav>
                                        <p:tav tm="100000">
                                          <p:val>
                                            <p:strVal val="#ppt_h"/>
                                          </p:val>
                                        </p:tav>
                                      </p:tavLst>
                                    </p:anim>
                                    <p:anim calcmode="lin" valueType="num">
                                      <p:cBhvr>
                                        <p:cTn id="59" dur="1000" fill="hold"/>
                                        <p:tgtEl>
                                          <p:spTgt spid="35"/>
                                        </p:tgtEl>
                                        <p:attrNameLst>
                                          <p:attrName>style.rotation</p:attrName>
                                        </p:attrNameLst>
                                      </p:cBhvr>
                                      <p:tavLst>
                                        <p:tav tm="0">
                                          <p:val>
                                            <p:fltVal val="90"/>
                                          </p:val>
                                        </p:tav>
                                        <p:tav tm="100000">
                                          <p:val>
                                            <p:fltVal val="0"/>
                                          </p:val>
                                        </p:tav>
                                      </p:tavLst>
                                    </p:anim>
                                    <p:animEffect transition="in" filter="fade">
                                      <p:cBhvr>
                                        <p:cTn id="60" dur="1000"/>
                                        <p:tgtEl>
                                          <p:spTgt spid="35"/>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 calcmode="lin" valueType="num">
                                      <p:cBhvr>
                                        <p:cTn id="65" dur="1000" fill="hold"/>
                                        <p:tgtEl>
                                          <p:spTgt spid="8"/>
                                        </p:tgtEl>
                                        <p:attrNameLst>
                                          <p:attrName>style.rotation</p:attrName>
                                        </p:attrNameLst>
                                      </p:cBhvr>
                                      <p:tavLst>
                                        <p:tav tm="0">
                                          <p:val>
                                            <p:fltVal val="90"/>
                                          </p:val>
                                        </p:tav>
                                        <p:tav tm="100000">
                                          <p:val>
                                            <p:fltVal val="0"/>
                                          </p:val>
                                        </p:tav>
                                      </p:tavLst>
                                    </p:anim>
                                    <p:animEffect transition="in" filter="fade">
                                      <p:cBhvr>
                                        <p:cTn id="66" dur="1000"/>
                                        <p:tgtEl>
                                          <p:spTgt spid="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1000" fill="hold"/>
                                        <p:tgtEl>
                                          <p:spTgt spid="39"/>
                                        </p:tgtEl>
                                        <p:attrNameLst>
                                          <p:attrName>ppt_w</p:attrName>
                                        </p:attrNameLst>
                                      </p:cBhvr>
                                      <p:tavLst>
                                        <p:tav tm="0">
                                          <p:val>
                                            <p:fltVal val="0"/>
                                          </p:val>
                                        </p:tav>
                                        <p:tav tm="100000">
                                          <p:val>
                                            <p:strVal val="#ppt_w"/>
                                          </p:val>
                                        </p:tav>
                                      </p:tavLst>
                                    </p:anim>
                                    <p:anim calcmode="lin" valueType="num">
                                      <p:cBhvr>
                                        <p:cTn id="70" dur="1000" fill="hold"/>
                                        <p:tgtEl>
                                          <p:spTgt spid="39"/>
                                        </p:tgtEl>
                                        <p:attrNameLst>
                                          <p:attrName>ppt_h</p:attrName>
                                        </p:attrNameLst>
                                      </p:cBhvr>
                                      <p:tavLst>
                                        <p:tav tm="0">
                                          <p:val>
                                            <p:fltVal val="0"/>
                                          </p:val>
                                        </p:tav>
                                        <p:tav tm="100000">
                                          <p:val>
                                            <p:strVal val="#ppt_h"/>
                                          </p:val>
                                        </p:tav>
                                      </p:tavLst>
                                    </p:anim>
                                    <p:anim calcmode="lin" valueType="num">
                                      <p:cBhvr>
                                        <p:cTn id="71" dur="1000" fill="hold"/>
                                        <p:tgtEl>
                                          <p:spTgt spid="39"/>
                                        </p:tgtEl>
                                        <p:attrNameLst>
                                          <p:attrName>style.rotation</p:attrName>
                                        </p:attrNameLst>
                                      </p:cBhvr>
                                      <p:tavLst>
                                        <p:tav tm="0">
                                          <p:val>
                                            <p:fltVal val="90"/>
                                          </p:val>
                                        </p:tav>
                                        <p:tav tm="100000">
                                          <p:val>
                                            <p:fltVal val="0"/>
                                          </p:val>
                                        </p:tav>
                                      </p:tavLst>
                                    </p:anim>
                                    <p:animEffect transition="in" filter="fade">
                                      <p:cBhvr>
                                        <p:cTn id="72" dur="1000"/>
                                        <p:tgtEl>
                                          <p:spTgt spid="39"/>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1000" fill="hold"/>
                                        <p:tgtEl>
                                          <p:spTgt spid="10"/>
                                        </p:tgtEl>
                                        <p:attrNameLst>
                                          <p:attrName>ppt_w</p:attrName>
                                        </p:attrNameLst>
                                      </p:cBhvr>
                                      <p:tavLst>
                                        <p:tav tm="0">
                                          <p:val>
                                            <p:fltVal val="0"/>
                                          </p:val>
                                        </p:tav>
                                        <p:tav tm="100000">
                                          <p:val>
                                            <p:strVal val="#ppt_w"/>
                                          </p:val>
                                        </p:tav>
                                      </p:tavLst>
                                    </p:anim>
                                    <p:anim calcmode="lin" valueType="num">
                                      <p:cBhvr>
                                        <p:cTn id="76" dur="1000" fill="hold"/>
                                        <p:tgtEl>
                                          <p:spTgt spid="10"/>
                                        </p:tgtEl>
                                        <p:attrNameLst>
                                          <p:attrName>ppt_h</p:attrName>
                                        </p:attrNameLst>
                                      </p:cBhvr>
                                      <p:tavLst>
                                        <p:tav tm="0">
                                          <p:val>
                                            <p:fltVal val="0"/>
                                          </p:val>
                                        </p:tav>
                                        <p:tav tm="100000">
                                          <p:val>
                                            <p:strVal val="#ppt_h"/>
                                          </p:val>
                                        </p:tav>
                                      </p:tavLst>
                                    </p:anim>
                                    <p:anim calcmode="lin" valueType="num">
                                      <p:cBhvr>
                                        <p:cTn id="77" dur="1000" fill="hold"/>
                                        <p:tgtEl>
                                          <p:spTgt spid="10"/>
                                        </p:tgtEl>
                                        <p:attrNameLst>
                                          <p:attrName>style.rotation</p:attrName>
                                        </p:attrNameLst>
                                      </p:cBhvr>
                                      <p:tavLst>
                                        <p:tav tm="0">
                                          <p:val>
                                            <p:fltVal val="90"/>
                                          </p:val>
                                        </p:tav>
                                        <p:tav tm="100000">
                                          <p:val>
                                            <p:fltVal val="0"/>
                                          </p:val>
                                        </p:tav>
                                      </p:tavLst>
                                    </p:anim>
                                    <p:animEffect transition="in" filter="fade">
                                      <p:cBhvr>
                                        <p:cTn id="78" dur="1000"/>
                                        <p:tgtEl>
                                          <p:spTgt spid="10"/>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p:cTn id="81" dur="1000" fill="hold"/>
                                        <p:tgtEl>
                                          <p:spTgt spid="58"/>
                                        </p:tgtEl>
                                        <p:attrNameLst>
                                          <p:attrName>ppt_w</p:attrName>
                                        </p:attrNameLst>
                                      </p:cBhvr>
                                      <p:tavLst>
                                        <p:tav tm="0">
                                          <p:val>
                                            <p:fltVal val="0"/>
                                          </p:val>
                                        </p:tav>
                                        <p:tav tm="100000">
                                          <p:val>
                                            <p:strVal val="#ppt_w"/>
                                          </p:val>
                                        </p:tav>
                                      </p:tavLst>
                                    </p:anim>
                                    <p:anim calcmode="lin" valueType="num">
                                      <p:cBhvr>
                                        <p:cTn id="82" dur="1000" fill="hold"/>
                                        <p:tgtEl>
                                          <p:spTgt spid="58"/>
                                        </p:tgtEl>
                                        <p:attrNameLst>
                                          <p:attrName>ppt_h</p:attrName>
                                        </p:attrNameLst>
                                      </p:cBhvr>
                                      <p:tavLst>
                                        <p:tav tm="0">
                                          <p:val>
                                            <p:fltVal val="0"/>
                                          </p:val>
                                        </p:tav>
                                        <p:tav tm="100000">
                                          <p:val>
                                            <p:strVal val="#ppt_h"/>
                                          </p:val>
                                        </p:tav>
                                      </p:tavLst>
                                    </p:anim>
                                    <p:anim calcmode="lin" valueType="num">
                                      <p:cBhvr>
                                        <p:cTn id="83" dur="1000" fill="hold"/>
                                        <p:tgtEl>
                                          <p:spTgt spid="58"/>
                                        </p:tgtEl>
                                        <p:attrNameLst>
                                          <p:attrName>style.rotation</p:attrName>
                                        </p:attrNameLst>
                                      </p:cBhvr>
                                      <p:tavLst>
                                        <p:tav tm="0">
                                          <p:val>
                                            <p:fltVal val="90"/>
                                          </p:val>
                                        </p:tav>
                                        <p:tav tm="100000">
                                          <p:val>
                                            <p:fltVal val="0"/>
                                          </p:val>
                                        </p:tav>
                                      </p:tavLst>
                                    </p:anim>
                                    <p:animEffect transition="in" filter="fade">
                                      <p:cBhvr>
                                        <p:cTn id="84" dur="1000"/>
                                        <p:tgtEl>
                                          <p:spTgt spid="58"/>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1000" fill="hold"/>
                                        <p:tgtEl>
                                          <p:spTgt spid="32"/>
                                        </p:tgtEl>
                                        <p:attrNameLst>
                                          <p:attrName>ppt_w</p:attrName>
                                        </p:attrNameLst>
                                      </p:cBhvr>
                                      <p:tavLst>
                                        <p:tav tm="0">
                                          <p:val>
                                            <p:fltVal val="0"/>
                                          </p:val>
                                        </p:tav>
                                        <p:tav tm="100000">
                                          <p:val>
                                            <p:strVal val="#ppt_w"/>
                                          </p:val>
                                        </p:tav>
                                      </p:tavLst>
                                    </p:anim>
                                    <p:anim calcmode="lin" valueType="num">
                                      <p:cBhvr>
                                        <p:cTn id="88" dur="1000" fill="hold"/>
                                        <p:tgtEl>
                                          <p:spTgt spid="32"/>
                                        </p:tgtEl>
                                        <p:attrNameLst>
                                          <p:attrName>ppt_h</p:attrName>
                                        </p:attrNameLst>
                                      </p:cBhvr>
                                      <p:tavLst>
                                        <p:tav tm="0">
                                          <p:val>
                                            <p:fltVal val="0"/>
                                          </p:val>
                                        </p:tav>
                                        <p:tav tm="100000">
                                          <p:val>
                                            <p:strVal val="#ppt_h"/>
                                          </p:val>
                                        </p:tav>
                                      </p:tavLst>
                                    </p:anim>
                                    <p:anim calcmode="lin" valueType="num">
                                      <p:cBhvr>
                                        <p:cTn id="89" dur="1000" fill="hold"/>
                                        <p:tgtEl>
                                          <p:spTgt spid="32"/>
                                        </p:tgtEl>
                                        <p:attrNameLst>
                                          <p:attrName>style.rotation</p:attrName>
                                        </p:attrNameLst>
                                      </p:cBhvr>
                                      <p:tavLst>
                                        <p:tav tm="0">
                                          <p:val>
                                            <p:fltVal val="90"/>
                                          </p:val>
                                        </p:tav>
                                        <p:tav tm="100000">
                                          <p:val>
                                            <p:fltVal val="0"/>
                                          </p:val>
                                        </p:tav>
                                      </p:tavLst>
                                    </p:anim>
                                    <p:animEffect transition="in" filter="fade">
                                      <p:cBhvr>
                                        <p:cTn id="90" dur="1000"/>
                                        <p:tgtEl>
                                          <p:spTgt spid="32"/>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p:cTn id="93" dur="1000" fill="hold"/>
                                        <p:tgtEl>
                                          <p:spTgt spid="55"/>
                                        </p:tgtEl>
                                        <p:attrNameLst>
                                          <p:attrName>ppt_w</p:attrName>
                                        </p:attrNameLst>
                                      </p:cBhvr>
                                      <p:tavLst>
                                        <p:tav tm="0">
                                          <p:val>
                                            <p:fltVal val="0"/>
                                          </p:val>
                                        </p:tav>
                                        <p:tav tm="100000">
                                          <p:val>
                                            <p:strVal val="#ppt_w"/>
                                          </p:val>
                                        </p:tav>
                                      </p:tavLst>
                                    </p:anim>
                                    <p:anim calcmode="lin" valueType="num">
                                      <p:cBhvr>
                                        <p:cTn id="94" dur="1000" fill="hold"/>
                                        <p:tgtEl>
                                          <p:spTgt spid="55"/>
                                        </p:tgtEl>
                                        <p:attrNameLst>
                                          <p:attrName>ppt_h</p:attrName>
                                        </p:attrNameLst>
                                      </p:cBhvr>
                                      <p:tavLst>
                                        <p:tav tm="0">
                                          <p:val>
                                            <p:fltVal val="0"/>
                                          </p:val>
                                        </p:tav>
                                        <p:tav tm="100000">
                                          <p:val>
                                            <p:strVal val="#ppt_h"/>
                                          </p:val>
                                        </p:tav>
                                      </p:tavLst>
                                    </p:anim>
                                    <p:anim calcmode="lin" valueType="num">
                                      <p:cBhvr>
                                        <p:cTn id="95" dur="1000" fill="hold"/>
                                        <p:tgtEl>
                                          <p:spTgt spid="55"/>
                                        </p:tgtEl>
                                        <p:attrNameLst>
                                          <p:attrName>style.rotation</p:attrName>
                                        </p:attrNameLst>
                                      </p:cBhvr>
                                      <p:tavLst>
                                        <p:tav tm="0">
                                          <p:val>
                                            <p:fltVal val="90"/>
                                          </p:val>
                                        </p:tav>
                                        <p:tav tm="100000">
                                          <p:val>
                                            <p:fltVal val="0"/>
                                          </p:val>
                                        </p:tav>
                                      </p:tavLst>
                                    </p:anim>
                                    <p:animEffect transition="in" filter="fade">
                                      <p:cBhvr>
                                        <p:cTn id="96" dur="1000"/>
                                        <p:tgtEl>
                                          <p:spTgt spid="5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anim calcmode="lin" valueType="num">
                                      <p:cBhvr>
                                        <p:cTn id="99" dur="1000" fill="hold"/>
                                        <p:tgtEl>
                                          <p:spTgt spid="42"/>
                                        </p:tgtEl>
                                        <p:attrNameLst>
                                          <p:attrName>ppt_w</p:attrName>
                                        </p:attrNameLst>
                                      </p:cBhvr>
                                      <p:tavLst>
                                        <p:tav tm="0">
                                          <p:val>
                                            <p:fltVal val="0"/>
                                          </p:val>
                                        </p:tav>
                                        <p:tav tm="100000">
                                          <p:val>
                                            <p:strVal val="#ppt_w"/>
                                          </p:val>
                                        </p:tav>
                                      </p:tavLst>
                                    </p:anim>
                                    <p:anim calcmode="lin" valueType="num">
                                      <p:cBhvr>
                                        <p:cTn id="100" dur="1000" fill="hold"/>
                                        <p:tgtEl>
                                          <p:spTgt spid="42"/>
                                        </p:tgtEl>
                                        <p:attrNameLst>
                                          <p:attrName>ppt_h</p:attrName>
                                        </p:attrNameLst>
                                      </p:cBhvr>
                                      <p:tavLst>
                                        <p:tav tm="0">
                                          <p:val>
                                            <p:fltVal val="0"/>
                                          </p:val>
                                        </p:tav>
                                        <p:tav tm="100000">
                                          <p:val>
                                            <p:strVal val="#ppt_h"/>
                                          </p:val>
                                        </p:tav>
                                      </p:tavLst>
                                    </p:anim>
                                    <p:anim calcmode="lin" valueType="num">
                                      <p:cBhvr>
                                        <p:cTn id="101" dur="1000" fill="hold"/>
                                        <p:tgtEl>
                                          <p:spTgt spid="42"/>
                                        </p:tgtEl>
                                        <p:attrNameLst>
                                          <p:attrName>style.rotation</p:attrName>
                                        </p:attrNameLst>
                                      </p:cBhvr>
                                      <p:tavLst>
                                        <p:tav tm="0">
                                          <p:val>
                                            <p:fltVal val="90"/>
                                          </p:val>
                                        </p:tav>
                                        <p:tav tm="100000">
                                          <p:val>
                                            <p:fltVal val="0"/>
                                          </p:val>
                                        </p:tav>
                                      </p:tavLst>
                                    </p:anim>
                                    <p:animEffect transition="in" filter="fade">
                                      <p:cBhvr>
                                        <p:cTn id="102" dur="1000"/>
                                        <p:tgtEl>
                                          <p:spTgt spid="42"/>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p:cTn id="105" dur="1000" fill="hold"/>
                                        <p:tgtEl>
                                          <p:spTgt spid="45"/>
                                        </p:tgtEl>
                                        <p:attrNameLst>
                                          <p:attrName>ppt_w</p:attrName>
                                        </p:attrNameLst>
                                      </p:cBhvr>
                                      <p:tavLst>
                                        <p:tav tm="0">
                                          <p:val>
                                            <p:fltVal val="0"/>
                                          </p:val>
                                        </p:tav>
                                        <p:tav tm="100000">
                                          <p:val>
                                            <p:strVal val="#ppt_w"/>
                                          </p:val>
                                        </p:tav>
                                      </p:tavLst>
                                    </p:anim>
                                    <p:anim calcmode="lin" valueType="num">
                                      <p:cBhvr>
                                        <p:cTn id="106" dur="1000" fill="hold"/>
                                        <p:tgtEl>
                                          <p:spTgt spid="45"/>
                                        </p:tgtEl>
                                        <p:attrNameLst>
                                          <p:attrName>ppt_h</p:attrName>
                                        </p:attrNameLst>
                                      </p:cBhvr>
                                      <p:tavLst>
                                        <p:tav tm="0">
                                          <p:val>
                                            <p:fltVal val="0"/>
                                          </p:val>
                                        </p:tav>
                                        <p:tav tm="100000">
                                          <p:val>
                                            <p:strVal val="#ppt_h"/>
                                          </p:val>
                                        </p:tav>
                                      </p:tavLst>
                                    </p:anim>
                                    <p:anim calcmode="lin" valueType="num">
                                      <p:cBhvr>
                                        <p:cTn id="107" dur="1000" fill="hold"/>
                                        <p:tgtEl>
                                          <p:spTgt spid="45"/>
                                        </p:tgtEl>
                                        <p:attrNameLst>
                                          <p:attrName>style.rotation</p:attrName>
                                        </p:attrNameLst>
                                      </p:cBhvr>
                                      <p:tavLst>
                                        <p:tav tm="0">
                                          <p:val>
                                            <p:fltVal val="90"/>
                                          </p:val>
                                        </p:tav>
                                        <p:tav tm="100000">
                                          <p:val>
                                            <p:fltVal val="0"/>
                                          </p:val>
                                        </p:tav>
                                      </p:tavLst>
                                    </p:anim>
                                    <p:animEffect transition="in" filter="fade">
                                      <p:cBhvr>
                                        <p:cTn id="108" dur="1000"/>
                                        <p:tgtEl>
                                          <p:spTgt spid="45"/>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p:cTn id="111" dur="1000" fill="hold"/>
                                        <p:tgtEl>
                                          <p:spTgt spid="5"/>
                                        </p:tgtEl>
                                        <p:attrNameLst>
                                          <p:attrName>ppt_w</p:attrName>
                                        </p:attrNameLst>
                                      </p:cBhvr>
                                      <p:tavLst>
                                        <p:tav tm="0">
                                          <p:val>
                                            <p:fltVal val="0"/>
                                          </p:val>
                                        </p:tav>
                                        <p:tav tm="100000">
                                          <p:val>
                                            <p:strVal val="#ppt_w"/>
                                          </p:val>
                                        </p:tav>
                                      </p:tavLst>
                                    </p:anim>
                                    <p:anim calcmode="lin" valueType="num">
                                      <p:cBhvr>
                                        <p:cTn id="112" dur="1000" fill="hold"/>
                                        <p:tgtEl>
                                          <p:spTgt spid="5"/>
                                        </p:tgtEl>
                                        <p:attrNameLst>
                                          <p:attrName>ppt_h</p:attrName>
                                        </p:attrNameLst>
                                      </p:cBhvr>
                                      <p:tavLst>
                                        <p:tav tm="0">
                                          <p:val>
                                            <p:fltVal val="0"/>
                                          </p:val>
                                        </p:tav>
                                        <p:tav tm="100000">
                                          <p:val>
                                            <p:strVal val="#ppt_h"/>
                                          </p:val>
                                        </p:tav>
                                      </p:tavLst>
                                    </p:anim>
                                    <p:anim calcmode="lin" valueType="num">
                                      <p:cBhvr>
                                        <p:cTn id="113" dur="1000" fill="hold"/>
                                        <p:tgtEl>
                                          <p:spTgt spid="5"/>
                                        </p:tgtEl>
                                        <p:attrNameLst>
                                          <p:attrName>style.rotation</p:attrName>
                                        </p:attrNameLst>
                                      </p:cBhvr>
                                      <p:tavLst>
                                        <p:tav tm="0">
                                          <p:val>
                                            <p:fltVal val="90"/>
                                          </p:val>
                                        </p:tav>
                                        <p:tav tm="100000">
                                          <p:val>
                                            <p:fltVal val="0"/>
                                          </p:val>
                                        </p:tav>
                                      </p:tavLst>
                                    </p:anim>
                                    <p:animEffect transition="in" filter="fade">
                                      <p:cBhvr>
                                        <p:cTn id="114" dur="1000"/>
                                        <p:tgtEl>
                                          <p:spTgt spid="5"/>
                                        </p:tgtEl>
                                      </p:cBhvr>
                                    </p:animEffect>
                                  </p:childTnLst>
                                </p:cTn>
                              </p:par>
                              <p:par>
                                <p:cTn id="115" presetID="3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p:cTn id="117" dur="1000" fill="hold"/>
                                        <p:tgtEl>
                                          <p:spTgt spid="52"/>
                                        </p:tgtEl>
                                        <p:attrNameLst>
                                          <p:attrName>ppt_w</p:attrName>
                                        </p:attrNameLst>
                                      </p:cBhvr>
                                      <p:tavLst>
                                        <p:tav tm="0">
                                          <p:val>
                                            <p:fltVal val="0"/>
                                          </p:val>
                                        </p:tav>
                                        <p:tav tm="100000">
                                          <p:val>
                                            <p:strVal val="#ppt_w"/>
                                          </p:val>
                                        </p:tav>
                                      </p:tavLst>
                                    </p:anim>
                                    <p:anim calcmode="lin" valueType="num">
                                      <p:cBhvr>
                                        <p:cTn id="118" dur="1000" fill="hold"/>
                                        <p:tgtEl>
                                          <p:spTgt spid="52"/>
                                        </p:tgtEl>
                                        <p:attrNameLst>
                                          <p:attrName>ppt_h</p:attrName>
                                        </p:attrNameLst>
                                      </p:cBhvr>
                                      <p:tavLst>
                                        <p:tav tm="0">
                                          <p:val>
                                            <p:fltVal val="0"/>
                                          </p:val>
                                        </p:tav>
                                        <p:tav tm="100000">
                                          <p:val>
                                            <p:strVal val="#ppt_h"/>
                                          </p:val>
                                        </p:tav>
                                      </p:tavLst>
                                    </p:anim>
                                    <p:anim calcmode="lin" valueType="num">
                                      <p:cBhvr>
                                        <p:cTn id="119" dur="1000" fill="hold"/>
                                        <p:tgtEl>
                                          <p:spTgt spid="52"/>
                                        </p:tgtEl>
                                        <p:attrNameLst>
                                          <p:attrName>style.rotation</p:attrName>
                                        </p:attrNameLst>
                                      </p:cBhvr>
                                      <p:tavLst>
                                        <p:tav tm="0">
                                          <p:val>
                                            <p:fltVal val="90"/>
                                          </p:val>
                                        </p:tav>
                                        <p:tav tm="100000">
                                          <p:val>
                                            <p:fltVal val="0"/>
                                          </p:val>
                                        </p:tav>
                                      </p:tavLst>
                                    </p:anim>
                                    <p:animEffect transition="in" filter="fade">
                                      <p:cBhvr>
                                        <p:cTn id="120" dur="1000"/>
                                        <p:tgtEl>
                                          <p:spTgt spid="52"/>
                                        </p:tgtEl>
                                      </p:cBhvr>
                                    </p:animEffect>
                                  </p:childTnLst>
                                </p:cTn>
                              </p:par>
                              <p:par>
                                <p:cTn id="121" presetID="31" presetClass="entr" presetSubtype="0" fill="hold" grpId="0" nodeType="withEffect">
                                  <p:stCondLst>
                                    <p:cond delay="0"/>
                                  </p:stCondLst>
                                  <p:childTnLst>
                                    <p:set>
                                      <p:cBhvr>
                                        <p:cTn id="122" dur="1" fill="hold">
                                          <p:stCondLst>
                                            <p:cond delay="0"/>
                                          </p:stCondLst>
                                        </p:cTn>
                                        <p:tgtEl>
                                          <p:spTgt spid="63"/>
                                        </p:tgtEl>
                                        <p:attrNameLst>
                                          <p:attrName>style.visibility</p:attrName>
                                        </p:attrNameLst>
                                      </p:cBhvr>
                                      <p:to>
                                        <p:strVal val="visible"/>
                                      </p:to>
                                    </p:set>
                                    <p:anim calcmode="lin" valueType="num">
                                      <p:cBhvr>
                                        <p:cTn id="123" dur="1000" fill="hold"/>
                                        <p:tgtEl>
                                          <p:spTgt spid="63"/>
                                        </p:tgtEl>
                                        <p:attrNameLst>
                                          <p:attrName>ppt_w</p:attrName>
                                        </p:attrNameLst>
                                      </p:cBhvr>
                                      <p:tavLst>
                                        <p:tav tm="0">
                                          <p:val>
                                            <p:fltVal val="0"/>
                                          </p:val>
                                        </p:tav>
                                        <p:tav tm="100000">
                                          <p:val>
                                            <p:strVal val="#ppt_w"/>
                                          </p:val>
                                        </p:tav>
                                      </p:tavLst>
                                    </p:anim>
                                    <p:anim calcmode="lin" valueType="num">
                                      <p:cBhvr>
                                        <p:cTn id="124" dur="1000" fill="hold"/>
                                        <p:tgtEl>
                                          <p:spTgt spid="63"/>
                                        </p:tgtEl>
                                        <p:attrNameLst>
                                          <p:attrName>ppt_h</p:attrName>
                                        </p:attrNameLst>
                                      </p:cBhvr>
                                      <p:tavLst>
                                        <p:tav tm="0">
                                          <p:val>
                                            <p:fltVal val="0"/>
                                          </p:val>
                                        </p:tav>
                                        <p:tav tm="100000">
                                          <p:val>
                                            <p:strVal val="#ppt_h"/>
                                          </p:val>
                                        </p:tav>
                                      </p:tavLst>
                                    </p:anim>
                                    <p:anim calcmode="lin" valueType="num">
                                      <p:cBhvr>
                                        <p:cTn id="125" dur="1000" fill="hold"/>
                                        <p:tgtEl>
                                          <p:spTgt spid="63"/>
                                        </p:tgtEl>
                                        <p:attrNameLst>
                                          <p:attrName>style.rotation</p:attrName>
                                        </p:attrNameLst>
                                      </p:cBhvr>
                                      <p:tavLst>
                                        <p:tav tm="0">
                                          <p:val>
                                            <p:fltVal val="90"/>
                                          </p:val>
                                        </p:tav>
                                        <p:tav tm="100000">
                                          <p:val>
                                            <p:fltVal val="0"/>
                                          </p:val>
                                        </p:tav>
                                      </p:tavLst>
                                    </p:anim>
                                    <p:animEffect transition="in" filter="fade">
                                      <p:cBhvr>
                                        <p:cTn id="126" dur="1000"/>
                                        <p:tgtEl>
                                          <p:spTgt spid="63"/>
                                        </p:tgtEl>
                                      </p:cBhvr>
                                    </p:animEffect>
                                  </p:childTnLst>
                                </p:cTn>
                              </p:par>
                              <p:par>
                                <p:cTn id="127" presetID="31" presetClass="entr" presetSubtype="0"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1000" fill="hold"/>
                                        <p:tgtEl>
                                          <p:spTgt spid="22"/>
                                        </p:tgtEl>
                                        <p:attrNameLst>
                                          <p:attrName>ppt_w</p:attrName>
                                        </p:attrNameLst>
                                      </p:cBhvr>
                                      <p:tavLst>
                                        <p:tav tm="0">
                                          <p:val>
                                            <p:fltVal val="0"/>
                                          </p:val>
                                        </p:tav>
                                        <p:tav tm="100000">
                                          <p:val>
                                            <p:strVal val="#ppt_w"/>
                                          </p:val>
                                        </p:tav>
                                      </p:tavLst>
                                    </p:anim>
                                    <p:anim calcmode="lin" valueType="num">
                                      <p:cBhvr>
                                        <p:cTn id="130" dur="1000" fill="hold"/>
                                        <p:tgtEl>
                                          <p:spTgt spid="22"/>
                                        </p:tgtEl>
                                        <p:attrNameLst>
                                          <p:attrName>ppt_h</p:attrName>
                                        </p:attrNameLst>
                                      </p:cBhvr>
                                      <p:tavLst>
                                        <p:tav tm="0">
                                          <p:val>
                                            <p:fltVal val="0"/>
                                          </p:val>
                                        </p:tav>
                                        <p:tav tm="100000">
                                          <p:val>
                                            <p:strVal val="#ppt_h"/>
                                          </p:val>
                                        </p:tav>
                                      </p:tavLst>
                                    </p:anim>
                                    <p:anim calcmode="lin" valueType="num">
                                      <p:cBhvr>
                                        <p:cTn id="131" dur="1000" fill="hold"/>
                                        <p:tgtEl>
                                          <p:spTgt spid="22"/>
                                        </p:tgtEl>
                                        <p:attrNameLst>
                                          <p:attrName>style.rotation</p:attrName>
                                        </p:attrNameLst>
                                      </p:cBhvr>
                                      <p:tavLst>
                                        <p:tav tm="0">
                                          <p:val>
                                            <p:fltVal val="90"/>
                                          </p:val>
                                        </p:tav>
                                        <p:tav tm="100000">
                                          <p:val>
                                            <p:fltVal val="0"/>
                                          </p:val>
                                        </p:tav>
                                      </p:tavLst>
                                    </p:anim>
                                    <p:animEffect transition="in" filter="fade">
                                      <p:cBhvr>
                                        <p:cTn id="132" dur="1000"/>
                                        <p:tgtEl>
                                          <p:spTgt spid="22"/>
                                        </p:tgtEl>
                                      </p:cBhvr>
                                    </p:animEffect>
                                  </p:childTnLst>
                                </p:cTn>
                              </p:par>
                              <p:par>
                                <p:cTn id="133" presetID="31" presetClass="entr" presetSubtype="0"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1000" fill="hold"/>
                                        <p:tgtEl>
                                          <p:spTgt spid="24"/>
                                        </p:tgtEl>
                                        <p:attrNameLst>
                                          <p:attrName>ppt_w</p:attrName>
                                        </p:attrNameLst>
                                      </p:cBhvr>
                                      <p:tavLst>
                                        <p:tav tm="0">
                                          <p:val>
                                            <p:fltVal val="0"/>
                                          </p:val>
                                        </p:tav>
                                        <p:tav tm="100000">
                                          <p:val>
                                            <p:strVal val="#ppt_w"/>
                                          </p:val>
                                        </p:tav>
                                      </p:tavLst>
                                    </p:anim>
                                    <p:anim calcmode="lin" valueType="num">
                                      <p:cBhvr>
                                        <p:cTn id="136" dur="1000" fill="hold"/>
                                        <p:tgtEl>
                                          <p:spTgt spid="24"/>
                                        </p:tgtEl>
                                        <p:attrNameLst>
                                          <p:attrName>ppt_h</p:attrName>
                                        </p:attrNameLst>
                                      </p:cBhvr>
                                      <p:tavLst>
                                        <p:tav tm="0">
                                          <p:val>
                                            <p:fltVal val="0"/>
                                          </p:val>
                                        </p:tav>
                                        <p:tav tm="100000">
                                          <p:val>
                                            <p:strVal val="#ppt_h"/>
                                          </p:val>
                                        </p:tav>
                                      </p:tavLst>
                                    </p:anim>
                                    <p:anim calcmode="lin" valueType="num">
                                      <p:cBhvr>
                                        <p:cTn id="137" dur="1000" fill="hold"/>
                                        <p:tgtEl>
                                          <p:spTgt spid="24"/>
                                        </p:tgtEl>
                                        <p:attrNameLst>
                                          <p:attrName>style.rotation</p:attrName>
                                        </p:attrNameLst>
                                      </p:cBhvr>
                                      <p:tavLst>
                                        <p:tav tm="0">
                                          <p:val>
                                            <p:fltVal val="90"/>
                                          </p:val>
                                        </p:tav>
                                        <p:tav tm="100000">
                                          <p:val>
                                            <p:fltVal val="0"/>
                                          </p:val>
                                        </p:tav>
                                      </p:tavLst>
                                    </p:anim>
                                    <p:animEffect transition="in" filter="fade">
                                      <p:cBhvr>
                                        <p:cTn id="138" dur="1000"/>
                                        <p:tgtEl>
                                          <p:spTgt spid="24"/>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0" presetClass="entr" presetSubtype="0" fill="hold" nodeType="click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2" grpId="0" animBg="1"/>
      <p:bldP spid="14" grpId="0" animBg="1"/>
      <p:bldP spid="16" grpId="0" animBg="1"/>
      <p:bldP spid="22" grpId="0" animBg="1"/>
      <p:bldP spid="24" grpId="0" animBg="1"/>
      <p:bldP spid="26" grpId="0" animBg="1"/>
      <p:bldP spid="32" grpId="0" animBg="1"/>
      <p:bldP spid="35" grpId="0" animBg="1"/>
      <p:bldP spid="39" grpId="0" animBg="1"/>
      <p:bldP spid="42" grpId="0" animBg="1"/>
      <p:bldP spid="45" grpId="0" animBg="1"/>
      <p:bldP spid="51" grpId="0" animBg="1"/>
      <p:bldP spid="52" grpId="0" animBg="1"/>
      <p:bldP spid="55" grpId="0" animBg="1"/>
      <p:bldP spid="58" grpId="0" animBg="1"/>
      <p:bldP spid="61" grpId="0" animBg="1"/>
      <p:bldP spid="63" grpId="0" animBg="1"/>
      <p:bldP spid="66" grpId="0" animBg="1"/>
      <p:bldP spid="6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1</a:t>
            </a:r>
            <a:endParaRPr 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Questions that Matter</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21</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Find a topic that interests you (max 4 students to a topic!)</a:t>
            </a:r>
          </a:p>
          <a:p>
            <a:pPr eaLnBrk="1" hangingPunct="1">
              <a:lnSpc>
                <a:spcPct val="200000"/>
              </a:lnSpc>
            </a:pPr>
            <a:r>
              <a:rPr lang="en-US" altLang="en-US" sz="2400" dirty="0" smtClean="0">
                <a:latin typeface="Helvetica" charset="0"/>
                <a:ea typeface="ＭＳ Ｐゴシック" charset="-128"/>
                <a:cs typeface="Helvetica" charset="0"/>
              </a:rPr>
              <a:t>Choose a question, or create your own</a:t>
            </a:r>
          </a:p>
          <a:p>
            <a:pPr eaLnBrk="1" hangingPunct="1">
              <a:lnSpc>
                <a:spcPct val="200000"/>
              </a:lnSpc>
            </a:pPr>
            <a:r>
              <a:rPr lang="en-US" altLang="en-US" sz="2400" dirty="0" smtClean="0">
                <a:latin typeface="Helvetica" charset="0"/>
                <a:ea typeface="ＭＳ Ｐゴシック" charset="-128"/>
                <a:cs typeface="Helvetica" charset="0"/>
              </a:rPr>
              <a:t>Discuss your answer to the question (2min)</a:t>
            </a:r>
          </a:p>
          <a:p>
            <a:pPr eaLnBrk="1" hangingPunct="1">
              <a:lnSpc>
                <a:spcPct val="200000"/>
              </a:lnSpc>
            </a:pPr>
            <a:r>
              <a:rPr lang="en-US" altLang="en-US" sz="2400" dirty="0" smtClean="0">
                <a:latin typeface="Helvetica" charset="0"/>
                <a:ea typeface="ＭＳ Ｐゴシック" charset="-128"/>
                <a:cs typeface="Helvetica" charset="0"/>
              </a:rPr>
              <a:t>What measurements did you use to get that answer? (2min)</a:t>
            </a:r>
            <a:endParaRPr lang="en-US" altLang="en-US" sz="2400" dirty="0">
              <a:latin typeface="Helvetica" charset="0"/>
              <a:ea typeface="ＭＳ Ｐゴシック" charset="-128"/>
              <a:cs typeface="Helvetica"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Driver / Navigator</a:t>
            </a:r>
            <a:endParaRPr lang="en-US" dirty="0"/>
          </a:p>
        </p:txBody>
      </p:sp>
      <p:sp>
        <p:nvSpPr>
          <p:cNvPr id="3" name="Content Placeholder 2"/>
          <p:cNvSpPr>
            <a:spLocks noGrp="1"/>
          </p:cNvSpPr>
          <p:nvPr>
            <p:ph idx="1"/>
          </p:nvPr>
        </p:nvSpPr>
        <p:spPr/>
        <p:txBody>
          <a:bodyPr/>
          <a:lstStyle/>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Pair programming needs structure!</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“Driver” has their eyes on the computer</a:t>
            </a:r>
            <a:endParaRPr lang="en-US" altLang="ja-JP">
              <a:ea typeface="ＭＳ Ｐゴシック" charset="-128"/>
              <a:cs typeface="Helvetica" charset="0"/>
            </a:endParaRP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The “Navigator” has their eyes on the workbook</a:t>
            </a:r>
          </a:p>
          <a:p>
            <a:pPr eaLnBrk="1" hangingPunct="1">
              <a:lnSpc>
                <a:spcPct val="200000"/>
              </a:lnSpc>
              <a:spcAft>
                <a:spcPts val="1800"/>
              </a:spcAft>
              <a:buClr>
                <a:srgbClr val="4C4C4C"/>
              </a:buClr>
              <a:buFont typeface="Arial" charset="0"/>
              <a:buChar char="•"/>
            </a:pPr>
            <a:r>
              <a:rPr lang="en-US" altLang="en-US">
                <a:ea typeface="ＭＳ Ｐゴシック" charset="-128"/>
                <a:cs typeface="Helvetica" charset="0"/>
              </a:rPr>
              <a:t>Switch roles regularly</a:t>
            </a:r>
          </a:p>
          <a:p>
            <a:pPr>
              <a:lnSpc>
                <a:spcPct val="200000"/>
              </a:lnSpc>
              <a:buFont typeface="Wingdings" charset="2"/>
              <a:buNone/>
            </a:pPr>
            <a:endParaRPr lang="en-US" altLang="en-US">
              <a:ea typeface="ＭＳ Ｐゴシック" charset="-128"/>
              <a:cs typeface="Helvetica" charset="0"/>
            </a:endParaRPr>
          </a:p>
        </p:txBody>
      </p:sp>
      <p:sp>
        <p:nvSpPr>
          <p:cNvPr id="66563"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8E56403-A9FD-224D-BC80-F575094B92A6}" type="slidenum">
              <a:rPr lang="en-US" altLang="en-US" sz="1200">
                <a:solidFill>
                  <a:srgbClr val="D38E27"/>
                </a:solidFill>
                <a:latin typeface="Arial" charset="0"/>
              </a:rPr>
              <a:pPr>
                <a:spcBef>
                  <a:spcPct val="0"/>
                </a:spcBef>
                <a:buClrTx/>
                <a:buSzTx/>
                <a:buFontTx/>
                <a:buNone/>
              </a:pPr>
              <a:t>22</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Numbers and Strings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23</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sz="2400" dirty="0" smtClean="0">
                <a:latin typeface="Helvetica" charset="0"/>
                <a:ea typeface="ＭＳ Ｐゴシック" charset="-128"/>
                <a:cs typeface="Helvetica" charset="0"/>
              </a:rPr>
              <a:t>Start a new </a:t>
            </a:r>
            <a:r>
              <a:rPr lang="en-US" altLang="en-US" sz="2400" dirty="0" err="1" smtClean="0">
                <a:latin typeface="Helvetica" charset="0"/>
                <a:ea typeface="ＭＳ Ｐゴシック" charset="-128"/>
                <a:cs typeface="Helvetica" charset="0"/>
              </a:rPr>
              <a:t>Pyret</a:t>
            </a:r>
            <a:r>
              <a:rPr lang="en-US" altLang="en-US" sz="2400" dirty="0" smtClean="0">
                <a:latin typeface="Helvetica" charset="0"/>
                <a:ea typeface="ＭＳ Ｐゴシック" charset="-128"/>
                <a:cs typeface="Helvetica" charset="0"/>
              </a:rPr>
              <a:t> Program</a:t>
            </a:r>
          </a:p>
          <a:p>
            <a:pPr eaLnBrk="1" hangingPunct="1">
              <a:lnSpc>
                <a:spcPct val="200000"/>
              </a:lnSpc>
            </a:pPr>
            <a:r>
              <a:rPr lang="en-US" altLang="en-US" sz="2400" dirty="0" smtClean="0">
                <a:latin typeface="Helvetica" charset="0"/>
                <a:ea typeface="ＭＳ Ｐゴシック" charset="-128"/>
                <a:cs typeface="Helvetica" charset="0"/>
              </a:rPr>
              <a:t>Making Numbers</a:t>
            </a:r>
          </a:p>
          <a:p>
            <a:pPr eaLnBrk="1" hangingPunct="1">
              <a:lnSpc>
                <a:spcPct val="200000"/>
              </a:lnSpc>
            </a:pPr>
            <a:r>
              <a:rPr lang="en-US" altLang="en-US" sz="2400" dirty="0" smtClean="0">
                <a:latin typeface="Helvetica" charset="0"/>
                <a:ea typeface="ＭＳ Ｐゴシック" charset="-128"/>
                <a:cs typeface="Helvetica" charset="0"/>
              </a:rPr>
              <a:t>Making Strings</a:t>
            </a:r>
          </a:p>
          <a:p>
            <a:pPr eaLnBrk="1" hangingPunct="1">
              <a:lnSpc>
                <a:spcPct val="200000"/>
              </a:lnSpc>
            </a:pPr>
            <a:r>
              <a:rPr lang="en-US" altLang="en-US" sz="2400" dirty="0" smtClean="0">
                <a:latin typeface="Helvetica" charset="0"/>
                <a:ea typeface="ＭＳ Ｐゴシック" charset="-128"/>
                <a:cs typeface="Helvetica" charset="0"/>
              </a:rPr>
              <a:t>Operations</a:t>
            </a:r>
          </a:p>
          <a:p>
            <a:pPr eaLnBrk="1" hangingPunct="1">
              <a:lnSpc>
                <a:spcPct val="200000"/>
              </a:lnSpc>
            </a:pPr>
            <a:r>
              <a:rPr lang="en-US" altLang="en-US" sz="2400" dirty="0" smtClean="0">
                <a:latin typeface="Helvetica" charset="0"/>
                <a:ea typeface="ＭＳ Ｐゴシック" charset="-128"/>
                <a:cs typeface="Helvetica" charset="0"/>
              </a:rPr>
              <a:t>Turn to Page 2</a:t>
            </a:r>
            <a:r>
              <a:rPr lang="mr-IN" altLang="en-US" sz="2400" dirty="0" smtClean="0">
                <a:latin typeface="Helvetica" charset="0"/>
                <a:ea typeface="ＭＳ Ｐゴシック" charset="-128"/>
                <a:cs typeface="Helvetica" charset="0"/>
              </a:rPr>
              <a:t>…</a:t>
            </a:r>
            <a:endParaRPr lang="en-US" altLang="en-US" sz="2400" dirty="0" smtClean="0">
              <a:latin typeface="Helvetica" charset="0"/>
              <a:ea typeface="ＭＳ Ｐゴシック" charset="-128"/>
              <a:cs typeface="Helvetica" charset="0"/>
            </a:endParaRPr>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Error Messages</a:t>
            </a:r>
            <a:endParaRPr lang="en-US" dirty="0"/>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smtClean="0">
                <a:latin typeface="Helvetica" charset="0"/>
                <a:ea typeface="ＭＳ Ｐゴシック" charset="-128"/>
                <a:cs typeface="Helvetica" charset="0"/>
              </a:rPr>
              <a:t>How we react is key: are we scared or excited?</a:t>
            </a:r>
          </a:p>
          <a:p>
            <a:pPr>
              <a:lnSpc>
                <a:spcPct val="200000"/>
              </a:lnSpc>
              <a:defRPr/>
            </a:pPr>
            <a:r>
              <a:rPr lang="en-US" altLang="en-US" dirty="0" smtClean="0">
                <a:latin typeface="Helvetica" charset="0"/>
                <a:ea typeface="ＭＳ Ｐゴシック" charset="-128"/>
                <a:cs typeface="Helvetica" charset="0"/>
              </a:rPr>
              <a:t>“The computer is giving you a </a:t>
            </a:r>
            <a:r>
              <a:rPr lang="en-US" altLang="en-US" i="1" dirty="0" smtClean="0">
                <a:latin typeface="Helvetica" charset="0"/>
                <a:ea typeface="ＭＳ Ｐゴシック" charset="-128"/>
                <a:cs typeface="Helvetica" charset="0"/>
              </a:rPr>
              <a:t>clue</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p>
          <a:p>
            <a:pPr>
              <a:lnSpc>
                <a:spcPct val="200000"/>
              </a:lnSpc>
              <a:defRPr/>
            </a:pPr>
            <a:r>
              <a:rPr lang="en-US" altLang="en-US" dirty="0" smtClean="0">
                <a:latin typeface="Helvetica" charset="0"/>
                <a:ea typeface="ＭＳ Ｐゴシック" charset="-128"/>
                <a:cs typeface="Helvetica" charset="0"/>
              </a:rPr>
              <a:t>“What do you think it’s trying to tell us</a:t>
            </a:r>
            <a:r>
              <a:rPr lang="mr-IN" altLang="en-US" dirty="0" smtClean="0">
                <a:latin typeface="Helvetica" charset="0"/>
                <a:ea typeface="ＭＳ Ｐゴシック" charset="-128"/>
                <a:cs typeface="Helvetica" charset="0"/>
              </a:rPr>
              <a:t>…</a:t>
            </a:r>
            <a:r>
              <a:rPr lang="en-US" altLang="en-US" dirty="0" smtClean="0">
                <a:latin typeface="Helvetica" charset="0"/>
                <a:ea typeface="ＭＳ Ｐゴシック" charset="-128"/>
                <a:cs typeface="Helvetica" charset="0"/>
              </a:rPr>
              <a:t>?”</a:t>
            </a:r>
            <a:endParaRPr lang="en-US" altLang="en-US" dirty="0">
              <a:latin typeface="Helvetica" charset="0"/>
              <a:ea typeface="ＭＳ Ｐゴシック" charset="-128"/>
              <a:cs typeface="Helvetica" charset="0"/>
            </a:endParaRPr>
          </a:p>
        </p:txBody>
      </p:sp>
      <p:sp>
        <p:nvSpPr>
          <p:cNvPr id="6553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3D2B75A0-64D7-934C-8DC5-BB003F49E1B5}" type="slidenum">
              <a:rPr lang="en-US" altLang="en-US" sz="1200">
                <a:solidFill>
                  <a:srgbClr val="D38E27"/>
                </a:solidFill>
                <a:latin typeface="Arial" charset="0"/>
              </a:rPr>
              <a:pPr>
                <a:spcBef>
                  <a:spcPct val="0"/>
                </a:spcBef>
                <a:buClrTx/>
                <a:buSzTx/>
                <a:buFontTx/>
                <a:buNone/>
              </a:pPr>
              <a:t>24</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Definitions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25</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Suppose you want to throw a pizza party for a class of 16 students. We need to buy one of each of these per student:</a:t>
            </a:r>
          </a:p>
          <a:p>
            <a:pPr lvl="1" fontAlgn="ctr"/>
            <a:r>
              <a:rPr lang="en-US" sz="2000" dirty="0"/>
              <a:t>1 Slice of Pizza : $2.50</a:t>
            </a:r>
          </a:p>
          <a:p>
            <a:pPr lvl="1" fontAlgn="ctr"/>
            <a:r>
              <a:rPr lang="en-US" sz="2000" dirty="0"/>
              <a:t>1 Plastic Plate : $0.20</a:t>
            </a:r>
          </a:p>
          <a:p>
            <a:pPr lvl="1" fontAlgn="ctr"/>
            <a:r>
              <a:rPr lang="en-US" sz="2000" dirty="0"/>
              <a:t>1 Soda : $0.98</a:t>
            </a:r>
          </a:p>
          <a:p>
            <a:endParaRPr lang="en-US" sz="2400" dirty="0" smtClean="0"/>
          </a:p>
          <a:p>
            <a:r>
              <a:rPr lang="en-US" sz="2400" dirty="0" smtClean="0"/>
              <a:t>What </a:t>
            </a:r>
            <a:r>
              <a:rPr lang="en-US" sz="2400" dirty="0"/>
              <a:t>code would you write, to compute the total cost of the party</a:t>
            </a:r>
            <a:r>
              <a:rPr lang="en-US" sz="2400" dirty="0" smtClean="0"/>
              <a:t>?</a:t>
            </a:r>
          </a:p>
          <a:p>
            <a:endParaRPr lang="en-US" sz="2400" dirty="0"/>
          </a:p>
          <a:p>
            <a:r>
              <a:rPr lang="en-US" sz="2400" dirty="0" smtClean="0"/>
              <a:t>Defining variables: </a:t>
            </a:r>
            <a:r>
              <a:rPr lang="en-US" sz="2400" dirty="0" smtClean="0">
                <a:latin typeface="Courier New" charset="0"/>
                <a:ea typeface="Courier New" charset="0"/>
                <a:cs typeface="Courier New" charset="0"/>
              </a:rPr>
              <a:t>party-people</a:t>
            </a:r>
          </a:p>
          <a:p>
            <a:endParaRPr lang="en-US" sz="2400" dirty="0">
              <a:latin typeface="Courier New" charset="0"/>
              <a:ea typeface="Courier New" charset="0"/>
              <a:cs typeface="Courier New" charset="0"/>
            </a:endParaRPr>
          </a:p>
          <a:p>
            <a:r>
              <a:rPr lang="en-US" sz="2400" dirty="0" smtClean="0"/>
              <a:t>Turn to page 3</a:t>
            </a:r>
            <a:r>
              <a:rPr lang="mr-IN" sz="2400" dirty="0" smtClean="0"/>
              <a:t>…</a:t>
            </a:r>
            <a:endParaRPr lang="en-US" sz="2400" dirty="0"/>
          </a:p>
        </p:txBody>
      </p:sp>
    </p:spTree>
    <p:extLst>
      <p:ext uri="{BB962C8B-B14F-4D97-AF65-F5344CB8AC3E}">
        <p14:creationId xmlns:p14="http://schemas.microsoft.com/office/powerpoint/2010/main" val="1794512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Functions in </a:t>
            </a:r>
            <a:r>
              <a:rPr lang="en-US" dirty="0" err="1" smtClean="0"/>
              <a:t>Pyret</a:t>
            </a:r>
            <a:endParaRPr lang="en-US" dirty="0"/>
          </a:p>
        </p:txBody>
      </p:sp>
      <p:sp>
        <p:nvSpPr>
          <p:cNvPr id="55301"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6EBCBC83-07BA-3E4D-AFEF-A7D201004A97}" type="slidenum">
              <a:rPr lang="en-US" altLang="en-US" sz="1200">
                <a:solidFill>
                  <a:srgbClr val="D38E27"/>
                </a:solidFill>
                <a:latin typeface="Arial" charset="0"/>
              </a:rPr>
              <a:pPr>
                <a:spcBef>
                  <a:spcPct val="0"/>
                </a:spcBef>
                <a:buClrTx/>
                <a:buSzTx/>
                <a:buFontTx/>
                <a:buNone/>
              </a:pPr>
              <a:t>26</a:t>
            </a:fld>
            <a:endParaRPr lang="en-US" altLang="en-US" sz="1200">
              <a:solidFill>
                <a:srgbClr val="D38E27"/>
              </a:solidFill>
              <a:latin typeface="Arial" charset="0"/>
            </a:endParaRPr>
          </a:p>
        </p:txBody>
      </p:sp>
      <p:sp>
        <p:nvSpPr>
          <p:cNvPr id="9" name="Content Placeholder 2"/>
          <p:cNvSpPr>
            <a:spLocks noGrp="1"/>
          </p:cNvSpPr>
          <p:nvPr>
            <p:ph idx="1"/>
          </p:nvPr>
        </p:nvSpPr>
        <p:spPr>
          <a:xfrm>
            <a:off x="304800" y="1554163"/>
            <a:ext cx="8686800" cy="4525962"/>
          </a:xfrm>
        </p:spPr>
        <p:txBody>
          <a:bodyPr/>
          <a:lstStyle/>
          <a:p>
            <a:pPr marL="0" indent="0">
              <a:buNone/>
            </a:pPr>
            <a:r>
              <a:rPr lang="en-US" sz="2400" dirty="0"/>
              <a:t>Let’s explore a new function, </a:t>
            </a:r>
            <a:r>
              <a:rPr lang="en-US" sz="2400" dirty="0" err="1"/>
              <a:t>num</a:t>
            </a:r>
            <a:r>
              <a:rPr lang="en-US" sz="2400" dirty="0"/>
              <a:t>-min. Type each of these lines of code into the interactions area and hit enter.</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-min(0, 1)</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-min(-5, 2)</a:t>
            </a:r>
          </a:p>
          <a:p>
            <a:pPr lvl="1" fontAlgn="ctr"/>
            <a:r>
              <a:rPr lang="en-US" sz="2000" dirty="0" err="1">
                <a:latin typeface="Courier New" charset="0"/>
                <a:ea typeface="Courier New" charset="0"/>
                <a:cs typeface="Courier New" charset="0"/>
              </a:rPr>
              <a:t>num</a:t>
            </a:r>
            <a:r>
              <a:rPr lang="en-US" sz="2000" dirty="0">
                <a:latin typeface="Courier New" charset="0"/>
                <a:ea typeface="Courier New" charset="0"/>
                <a:cs typeface="Courier New" charset="0"/>
              </a:rPr>
              <a:t>-min(8, 6</a:t>
            </a:r>
            <a:r>
              <a:rPr lang="en-US" sz="2000" dirty="0" smtClean="0">
                <a:latin typeface="Courier New" charset="0"/>
                <a:ea typeface="Courier New" charset="0"/>
                <a:cs typeface="Courier New" charset="0"/>
              </a:rPr>
              <a:t>)</a:t>
            </a:r>
          </a:p>
          <a:p>
            <a:pPr lvl="1" fontAlgn="ctr"/>
            <a:endParaRPr lang="en-US" sz="2000" dirty="0">
              <a:latin typeface="Courier New" charset="0"/>
              <a:ea typeface="Courier New" charset="0"/>
              <a:cs typeface="Courier New" charset="0"/>
            </a:endParaRPr>
          </a:p>
          <a:p>
            <a:r>
              <a:rPr lang="en-US" sz="2400" dirty="0"/>
              <a:t>How many arguments does </a:t>
            </a:r>
            <a:r>
              <a:rPr lang="en-US" sz="2400" dirty="0" err="1"/>
              <a:t>num</a:t>
            </a:r>
            <a:r>
              <a:rPr lang="en-US" sz="2400" dirty="0"/>
              <a:t>-min have? </a:t>
            </a:r>
            <a:endParaRPr lang="en-US" sz="2400" dirty="0" smtClean="0"/>
          </a:p>
          <a:p>
            <a:r>
              <a:rPr lang="en-US" sz="2400" dirty="0" smtClean="0"/>
              <a:t>What </a:t>
            </a:r>
            <a:r>
              <a:rPr lang="en-US" sz="2400" dirty="0"/>
              <a:t>type of values does this function take in? </a:t>
            </a:r>
            <a:endParaRPr lang="en-US" sz="2400" dirty="0" smtClean="0"/>
          </a:p>
          <a:p>
            <a:r>
              <a:rPr lang="en-US" sz="2400" dirty="0" smtClean="0"/>
              <a:t>What </a:t>
            </a:r>
            <a:r>
              <a:rPr lang="en-US" sz="2400" dirty="0"/>
              <a:t>type of value does this function output? </a:t>
            </a:r>
            <a:endParaRPr lang="en-US" sz="2400" dirty="0" smtClean="0"/>
          </a:p>
          <a:p>
            <a:r>
              <a:rPr lang="en-US" sz="2400" dirty="0" smtClean="0"/>
              <a:t>How </a:t>
            </a:r>
            <a:r>
              <a:rPr lang="en-US" sz="2400" dirty="0"/>
              <a:t>does this output relate </a:t>
            </a:r>
            <a:r>
              <a:rPr lang="en-US" sz="2400" dirty="0" smtClean="0"/>
              <a:t>to </a:t>
            </a:r>
            <a:r>
              <a:rPr lang="en-US" sz="2400" dirty="0"/>
              <a:t>the arguments</a:t>
            </a:r>
            <a:r>
              <a:rPr lang="en-US" sz="2400" dirty="0" smtClean="0"/>
              <a:t>?</a:t>
            </a:r>
          </a:p>
          <a:p>
            <a:endParaRPr lang="en-US" sz="2400" dirty="0"/>
          </a:p>
          <a:p>
            <a:r>
              <a:rPr lang="en-US" sz="2400" dirty="0"/>
              <a:t>Try </a:t>
            </a:r>
            <a:r>
              <a:rPr lang="en-US" sz="2400" dirty="0" err="1">
                <a:latin typeface="Courier New" charset="0"/>
                <a:ea typeface="Courier New" charset="0"/>
                <a:cs typeface="Courier New" charset="0"/>
              </a:rPr>
              <a:t>num-sqrt</a:t>
            </a:r>
            <a:endParaRPr lang="en-US" sz="2400" dirty="0">
              <a:latin typeface="Courier New" charset="0"/>
              <a:ea typeface="Courier New" charset="0"/>
              <a:cs typeface="Courier New" charset="0"/>
            </a:endParaRPr>
          </a:p>
          <a:p>
            <a:endParaRPr lang="en-US" sz="2400" dirty="0" smtClean="0"/>
          </a:p>
        </p:txBody>
      </p:sp>
    </p:spTree>
    <p:extLst>
      <p:ext uri="{BB962C8B-B14F-4D97-AF65-F5344CB8AC3E}">
        <p14:creationId xmlns:p14="http://schemas.microsoft.com/office/powerpoint/2010/main" val="1080166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Contracts</a:t>
            </a:r>
            <a:endParaRPr lang="en-US" dirty="0"/>
          </a:p>
        </p:txBody>
      </p:sp>
      <p:sp>
        <p:nvSpPr>
          <p:cNvPr id="4" name="Rectangle 3"/>
          <p:cNvSpPr>
            <a:spLocks noChangeArrowheads="1"/>
          </p:cNvSpPr>
          <p:nvPr/>
        </p:nvSpPr>
        <p:spPr bwMode="auto">
          <a:xfrm>
            <a:off x="304800" y="1819275"/>
            <a:ext cx="8610600"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Turn to page 46</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eaLnBrk="1" hangingPunct="1">
              <a:spcAft>
                <a:spcPts val="1800"/>
              </a:spcAft>
              <a:buClr>
                <a:srgbClr val="4C4C4C"/>
              </a:buClr>
              <a:buSzTx/>
              <a:buFontTx/>
              <a:buNone/>
            </a:pPr>
            <a:endParaRPr lang="en-US" altLang="en-US" sz="2400" i="1" u="sng" dirty="0" smtClean="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i="1" u="sng" dirty="0" smtClean="0">
                <a:latin typeface="Courier New" charset="0"/>
                <a:ea typeface="Courier New" charset="0"/>
                <a:cs typeface="Courier New" charset="0"/>
              </a:rPr>
              <a:t>&lt;</a:t>
            </a:r>
            <a:r>
              <a:rPr lang="en-US" altLang="en-US" sz="2400" i="1" u="sng" dirty="0">
                <a:latin typeface="Courier New" charset="0"/>
                <a:ea typeface="Courier New" charset="0"/>
                <a:cs typeface="Courier New" charset="0"/>
              </a:rPr>
              <a:t>name&gt;	</a:t>
            </a:r>
            <a:r>
              <a:rPr lang="en-US" altLang="en-US" sz="2400" i="1" u="sng" dirty="0" smtClean="0">
                <a:latin typeface="Courier New" charset="0"/>
                <a:ea typeface="Courier New" charset="0"/>
                <a:cs typeface="Courier New" charset="0"/>
              </a:rPr>
              <a:t>	:  </a:t>
            </a:r>
            <a:r>
              <a:rPr lang="en-US" altLang="en-US" sz="2400" i="1" u="sng" dirty="0">
                <a:latin typeface="Courier New" charset="0"/>
                <a:ea typeface="Courier New" charset="0"/>
                <a:cs typeface="Courier New" charset="0"/>
              </a:rPr>
              <a:t>&lt;domain&gt;   	</a:t>
            </a:r>
            <a:r>
              <a:rPr lang="en-US" altLang="en-US" sz="2400" i="1" u="sng" dirty="0">
                <a:latin typeface="Courier New" charset="0"/>
                <a:ea typeface="Courier New" charset="0"/>
                <a:cs typeface="Courier New" charset="0"/>
                <a:sym typeface="Wingdings" charset="2"/>
              </a:rPr>
              <a:t> </a:t>
            </a:r>
            <a:r>
              <a:rPr lang="en-US" altLang="en-US" sz="2400" i="1" u="sng" dirty="0" smtClean="0">
                <a:latin typeface="Courier New" charset="0"/>
                <a:ea typeface="Courier New" charset="0"/>
                <a:cs typeface="Courier New" charset="0"/>
                <a:sym typeface="Wingdings" charset="2"/>
              </a:rPr>
              <a:t>&lt;</a:t>
            </a:r>
            <a:r>
              <a:rPr lang="en-US" altLang="en-US" sz="2400" i="1" u="sng" dirty="0">
                <a:latin typeface="Courier New" charset="0"/>
                <a:ea typeface="Courier New" charset="0"/>
                <a:cs typeface="Courier New" charset="0"/>
                <a:sym typeface="Wingdings" charset="2"/>
              </a:rPr>
              <a:t>range&gt;</a:t>
            </a:r>
            <a:endParaRPr lang="en-US" altLang="en-US" sz="2400" i="1" u="sng"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rPr>
              <a:t># </a:t>
            </a:r>
            <a:r>
              <a:rPr lang="en-US" altLang="en-US" sz="2400" dirty="0" err="1">
                <a:latin typeface="Courier New" charset="0"/>
                <a:ea typeface="Courier New" charset="0"/>
                <a:cs typeface="Courier New" charset="0"/>
              </a:rPr>
              <a:t>MrCoffee</a:t>
            </a:r>
            <a:r>
              <a:rPr lang="en-US" altLang="en-US" sz="2400" dirty="0">
                <a:latin typeface="Courier New" charset="0"/>
                <a:ea typeface="Courier New" charset="0"/>
                <a:cs typeface="Courier New" charset="0"/>
              </a:rPr>
              <a:t>	</a:t>
            </a:r>
            <a:r>
              <a:rPr lang="en-US" altLang="en-US" sz="2400" dirty="0" smtClean="0">
                <a:latin typeface="Courier New" charset="0"/>
                <a:ea typeface="Courier New" charset="0"/>
                <a:cs typeface="Courier New" charset="0"/>
              </a:rPr>
              <a:t>: Beans Water    </a:t>
            </a:r>
            <a:r>
              <a:rPr lang="en-US" altLang="en-US" sz="2400" dirty="0">
                <a:latin typeface="Courier New" charset="0"/>
                <a:ea typeface="Courier New" charset="0"/>
                <a:cs typeface="Courier New" charset="0"/>
              </a:rPr>
              <a:t>	</a:t>
            </a:r>
            <a:r>
              <a:rPr lang="en-US" altLang="en-US" sz="2400" dirty="0">
                <a:latin typeface="Courier New" charset="0"/>
                <a:ea typeface="Courier New" charset="0"/>
                <a:cs typeface="Courier New" charset="0"/>
                <a:sym typeface="Wingdings" charset="2"/>
              </a:rPr>
              <a:t> Coffee</a:t>
            </a:r>
            <a:endParaRPr lang="en-US" altLang="en-US" sz="2400" dirty="0">
              <a:latin typeface="Courier New" charset="0"/>
              <a:ea typeface="Courier New" charset="0"/>
              <a:cs typeface="Courier New" charset="0"/>
            </a:endParaRP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rPr>
              <a:t># </a:t>
            </a:r>
            <a:r>
              <a:rPr lang="en-US" altLang="en-US" sz="2400" dirty="0" err="1" smtClean="0">
                <a:latin typeface="Courier New" charset="0"/>
                <a:ea typeface="Courier New" charset="0"/>
                <a:cs typeface="Courier New" charset="0"/>
              </a:rPr>
              <a:t>num-</a:t>
            </a:r>
            <a:r>
              <a:rPr lang="en-US" altLang="en-US" sz="2400" dirty="0" err="1" smtClean="0">
                <a:latin typeface="Courier New" charset="0"/>
                <a:ea typeface="Courier New" charset="0"/>
                <a:cs typeface="Courier New" charset="0"/>
              </a:rPr>
              <a:t>sqrt</a:t>
            </a:r>
            <a:r>
              <a:rPr lang="en-US" altLang="en-US" sz="2400" dirty="0" smtClean="0">
                <a:latin typeface="Courier New" charset="0"/>
                <a:ea typeface="Courier New" charset="0"/>
                <a:cs typeface="Courier New" charset="0"/>
              </a:rPr>
              <a:t>	:   Number </a:t>
            </a:r>
            <a:r>
              <a:rPr lang="en-US" altLang="en-US" sz="2400" dirty="0">
                <a:latin typeface="Courier New" charset="0"/>
                <a:ea typeface="Courier New" charset="0"/>
                <a:cs typeface="Courier New" charset="0"/>
              </a:rPr>
              <a:t>	</a:t>
            </a:r>
            <a:r>
              <a:rPr lang="en-US" altLang="en-US" sz="2400" dirty="0" smtClean="0">
                <a:latin typeface="Courier New" charset="0"/>
                <a:ea typeface="Courier New" charset="0"/>
                <a:cs typeface="Courier New" charset="0"/>
              </a:rPr>
              <a:t>	</a:t>
            </a:r>
            <a:r>
              <a:rPr lang="en-US" altLang="en-US" sz="2400" dirty="0" smtClean="0">
                <a:latin typeface="Courier New" charset="0"/>
                <a:ea typeface="Courier New" charset="0"/>
                <a:cs typeface="Courier New" charset="0"/>
                <a:sym typeface="Wingdings" charset="2"/>
              </a:rPr>
              <a:t> </a:t>
            </a:r>
            <a:r>
              <a:rPr lang="en-US" altLang="en-US" sz="2400" dirty="0">
                <a:latin typeface="Courier New" charset="0"/>
                <a:ea typeface="Courier New" charset="0"/>
                <a:cs typeface="Courier New" charset="0"/>
                <a:sym typeface="Wingdings" charset="2"/>
              </a:rPr>
              <a:t>Number</a:t>
            </a:r>
          </a:p>
          <a:p>
            <a:pPr indent="346075" eaLnBrk="1" hangingPunct="1">
              <a:spcAft>
                <a:spcPts val="1800"/>
              </a:spcAft>
              <a:buClr>
                <a:srgbClr val="4C4C4C"/>
              </a:buClr>
              <a:buSzTx/>
              <a:buFontTx/>
              <a:buNone/>
              <a:tabLst>
                <a:tab pos="1655763" algn="l"/>
                <a:tab pos="2227263" algn="l"/>
                <a:tab pos="4746625" algn="l"/>
              </a:tabLst>
            </a:pPr>
            <a:r>
              <a:rPr lang="en-US" altLang="en-US" sz="2400" dirty="0" smtClean="0">
                <a:latin typeface="Courier New" charset="0"/>
                <a:ea typeface="Courier New" charset="0"/>
                <a:cs typeface="Courier New" charset="0"/>
                <a:sym typeface="Wingdings" charset="2"/>
              </a:rPr>
              <a:t># </a:t>
            </a:r>
            <a:r>
              <a:rPr lang="en-US" altLang="en-US" sz="2400" dirty="0" err="1" smtClean="0">
                <a:latin typeface="Courier New" charset="0"/>
                <a:ea typeface="Courier New" charset="0"/>
                <a:cs typeface="Courier New" charset="0"/>
                <a:sym typeface="Wingdings" charset="2"/>
              </a:rPr>
              <a:t>num-</a:t>
            </a:r>
            <a:r>
              <a:rPr lang="en-US" altLang="en-US" sz="2400" dirty="0" err="1" smtClean="0">
                <a:latin typeface="Courier New" charset="0"/>
                <a:ea typeface="Courier New" charset="0"/>
                <a:cs typeface="Courier New" charset="0"/>
                <a:sym typeface="Wingdings" charset="2"/>
              </a:rPr>
              <a:t>sqr</a:t>
            </a:r>
            <a:r>
              <a:rPr lang="en-US" altLang="en-US" sz="2400" dirty="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a:t>
            </a:r>
            <a:r>
              <a:rPr lang="en-US" altLang="en-US" sz="2400" dirty="0" smtClean="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Number</a:t>
            </a:r>
            <a:r>
              <a:rPr lang="en-US" altLang="en-US" sz="2400" dirty="0">
                <a:latin typeface="Courier New" charset="0"/>
                <a:ea typeface="Courier New" charset="0"/>
                <a:cs typeface="Courier New" charset="0"/>
                <a:sym typeface="Wingdings" charset="2"/>
              </a:rPr>
              <a:t>	</a:t>
            </a:r>
            <a:r>
              <a:rPr lang="en-US" altLang="en-US" sz="2400" dirty="0" smtClean="0">
                <a:latin typeface="Courier New" charset="0"/>
                <a:ea typeface="Courier New" charset="0"/>
                <a:cs typeface="Courier New" charset="0"/>
                <a:sym typeface="Wingdings" charset="2"/>
              </a:rPr>
              <a:t>	 Number</a:t>
            </a:r>
            <a:endParaRPr lang="en-US" altLang="en-US" sz="24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27</a:t>
            </a:fld>
            <a:endParaRPr lang="en-US" altLang="en-US" sz="1200">
              <a:solidFill>
                <a:srgbClr val="D38E27"/>
              </a:solidFill>
              <a:latin typeface="Arial" charset="0"/>
            </a:endParaRPr>
          </a:p>
        </p:txBody>
      </p:sp>
    </p:spTree>
    <p:extLst>
      <p:ext uri="{BB962C8B-B14F-4D97-AF65-F5344CB8AC3E}">
        <p14:creationId xmlns:p14="http://schemas.microsoft.com/office/powerpoint/2010/main" val="18160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4552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Add </a:t>
            </a:r>
            <a:r>
              <a:rPr lang="en-US" altLang="en-US" sz="2400" dirty="0" smtClean="0">
                <a:latin typeface="Courier New" charset="0"/>
                <a:ea typeface="Courier New" charset="0"/>
                <a:cs typeface="Courier New" charset="0"/>
              </a:rPr>
              <a:t>include plot-lists </a:t>
            </a:r>
            <a:r>
              <a:rPr lang="en-US" altLang="en-US" sz="2400" dirty="0" smtClean="0">
                <a:latin typeface="Arial" charset="0"/>
                <a:ea typeface="Arial" charset="0"/>
                <a:cs typeface="Arial" charset="0"/>
              </a:rPr>
              <a:t>at the top of Definitions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Two new functions (and datatypes!):</a:t>
            </a:r>
            <a:r>
              <a:rPr lang="en-US" dirty="0"/>
              <a:t> </a:t>
            </a:r>
            <a:endParaRPr lang="en-US" sz="1000" dirty="0"/>
          </a:p>
          <a:p>
            <a:pPr lvl="1"/>
            <a:r>
              <a:rPr lang="en-US" sz="2200" dirty="0">
                <a:solidFill>
                  <a:schemeClr val="accent1"/>
                </a:solidFill>
                <a:latin typeface="Courier New" charset="0"/>
                <a:ea typeface="Courier New" charset="0"/>
                <a:cs typeface="Courier New" charset="0"/>
              </a:rPr>
              <a:t># function-plot: (Number -&gt; Number) -&gt; </a:t>
            </a:r>
            <a:r>
              <a:rPr lang="en-US" sz="2200" dirty="0" smtClean="0">
                <a:solidFill>
                  <a:schemeClr val="accent1"/>
                </a:solidFill>
                <a:latin typeface="Courier New" charset="0"/>
                <a:ea typeface="Courier New" charset="0"/>
                <a:cs typeface="Courier New" charset="0"/>
              </a:rPr>
              <a:t>Series</a:t>
            </a:r>
          </a:p>
          <a:p>
            <a:pPr lvl="1"/>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plot : Series -&gt; </a:t>
            </a:r>
            <a:r>
              <a:rPr lang="en-US" sz="2200" dirty="0" smtClean="0">
                <a:solidFill>
                  <a:schemeClr val="accent1"/>
                </a:solidFill>
                <a:latin typeface="Courier New" charset="0"/>
                <a:ea typeface="Courier New" charset="0"/>
                <a:cs typeface="Courier New" charset="0"/>
              </a:rPr>
              <a:t>Plot</a:t>
            </a:r>
          </a:p>
          <a:p>
            <a:pPr lvl="1"/>
            <a:endParaRPr lang="en-US" altLang="en-US" dirty="0">
              <a:latin typeface="Arial" charset="0"/>
              <a:ea typeface="Arial" charset="0"/>
              <a:cs typeface="Arial" charset="0"/>
            </a:endParaRPr>
          </a:p>
          <a:p>
            <a:pPr marL="342900" indent="-342900" eaLnBrk="1" hangingPunct="1">
              <a:spcAft>
                <a:spcPts val="1800"/>
              </a:spcAft>
              <a:buClr>
                <a:srgbClr val="4C4C4C"/>
              </a:buClr>
              <a:buSzTx/>
            </a:pPr>
            <a:r>
              <a:rPr lang="en-US" altLang="en-US" dirty="0" smtClean="0">
                <a:latin typeface="Arial" charset="0"/>
                <a:ea typeface="Arial" charset="0"/>
                <a:cs typeface="Arial" charset="0"/>
              </a:rPr>
              <a:t>Use them to plot </a:t>
            </a:r>
            <a:r>
              <a:rPr lang="en-US" altLang="en-US" dirty="0" err="1" smtClean="0">
                <a:latin typeface="Courier New" charset="0"/>
                <a:ea typeface="Courier New" charset="0"/>
                <a:cs typeface="Courier New" charset="0"/>
              </a:rPr>
              <a:t>num-sqrt</a:t>
            </a:r>
            <a:r>
              <a:rPr lang="en-US" altLang="en-US" dirty="0" smtClean="0">
                <a:latin typeface="Arial" charset="0"/>
                <a:ea typeface="Arial" charset="0"/>
                <a:cs typeface="Arial" charset="0"/>
              </a:rPr>
              <a:t>:</a:t>
            </a:r>
            <a:r>
              <a:rPr lang="en-US" dirty="0"/>
              <a:t> </a:t>
            </a:r>
            <a:endParaRPr lang="en-US" sz="1050" dirty="0"/>
          </a:p>
          <a:p>
            <a:r>
              <a:rPr lang="en-US" sz="2000" dirty="0" smtClean="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rPr>
              <a:t>define the series and </a:t>
            </a:r>
            <a:r>
              <a:rPr lang="en-US" sz="2000" dirty="0" smtClean="0">
                <a:solidFill>
                  <a:schemeClr val="accent1"/>
                </a:solidFill>
                <a:latin typeface="Courier New" charset="0"/>
                <a:ea typeface="Courier New" charset="0"/>
                <a:cs typeface="Courier New" charset="0"/>
              </a:rPr>
              <a:t>graph </a:t>
            </a:r>
            <a:r>
              <a:rPr lang="en-US" sz="2000" dirty="0">
                <a:solidFill>
                  <a:schemeClr val="accent1"/>
                </a:solidFill>
                <a:latin typeface="Courier New" charset="0"/>
                <a:ea typeface="Courier New" charset="0"/>
                <a:cs typeface="Courier New" charset="0"/>
              </a:rPr>
              <a:t>for the function f(x)=√</a:t>
            </a:r>
            <a:r>
              <a:rPr lang="en-US" sz="2000" dirty="0" smtClean="0">
                <a:solidFill>
                  <a:schemeClr val="accent1"/>
                </a:solidFill>
                <a:latin typeface="Courier New" charset="0"/>
                <a:ea typeface="Courier New" charset="0"/>
                <a:cs typeface="Courier New" charset="0"/>
              </a:rPr>
              <a:t>x</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-series </a:t>
            </a:r>
            <a:r>
              <a:rPr lang="en-US" sz="2000" dirty="0">
                <a:latin typeface="Courier New" charset="0"/>
                <a:ea typeface="Courier New" charset="0"/>
                <a:cs typeface="Courier New" charset="0"/>
              </a:rPr>
              <a:t>= function-plot(</a:t>
            </a:r>
            <a:r>
              <a:rPr lang="en-US" sz="2000" dirty="0" err="1">
                <a:latin typeface="Courier New" charset="0"/>
                <a:ea typeface="Courier New" charset="0"/>
                <a:cs typeface="Courier New" charset="0"/>
              </a:rPr>
              <a:t>num-sqrt</a:t>
            </a:r>
            <a:r>
              <a:rPr lang="en-US" sz="2000" dirty="0" smtClean="0">
                <a:latin typeface="Courier New" charset="0"/>
                <a:ea typeface="Courier New" charset="0"/>
                <a:cs typeface="Courier New" charset="0"/>
              </a:rPr>
              <a:t>)</a:t>
            </a:r>
          </a:p>
          <a:p>
            <a:r>
              <a:rPr lang="en-US" sz="2000" dirty="0" err="1" smtClean="0">
                <a:latin typeface="Courier New" charset="0"/>
                <a:ea typeface="Courier New" charset="0"/>
                <a:cs typeface="Courier New" charset="0"/>
              </a:rPr>
              <a:t>sqrt</a:t>
            </a:r>
            <a:r>
              <a:rPr lang="en-US" sz="2000" dirty="0" smtClean="0">
                <a:latin typeface="Courier New" charset="0"/>
                <a:ea typeface="Courier New" charset="0"/>
                <a:cs typeface="Courier New" charset="0"/>
              </a:rPr>
              <a:t>-graph </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plot(</a:t>
            </a:r>
            <a:r>
              <a:rPr lang="en-US" sz="2000" dirty="0" err="1">
                <a:latin typeface="Courier New" charset="0"/>
                <a:ea typeface="Courier New" charset="0"/>
                <a:cs typeface="Courier New" charset="0"/>
              </a:rPr>
              <a:t>sqrt</a:t>
            </a:r>
            <a:r>
              <a:rPr lang="en-US" sz="2000" dirty="0">
                <a:latin typeface="Courier New" charset="0"/>
                <a:ea typeface="Courier New" charset="0"/>
                <a:cs typeface="Courier New" charset="0"/>
              </a:rPr>
              <a:t>-series</a:t>
            </a:r>
            <a:r>
              <a:rPr lang="en-US" sz="2000" dirty="0" smtClean="0">
                <a:latin typeface="Courier New" charset="0"/>
                <a:ea typeface="Courier New" charset="0"/>
                <a:cs typeface="Courier New" charset="0"/>
              </a:rPr>
              <a:t>)</a:t>
            </a:r>
            <a:r>
              <a:rPr lang="en-US" sz="2000" dirty="0">
                <a:latin typeface="Courier New" charset="0"/>
                <a:ea typeface="Courier New" charset="0"/>
                <a:cs typeface="Courier New" charset="0"/>
              </a:rPr>
              <a:t> </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28</a:t>
            </a:fld>
            <a:endParaRPr lang="en-US" altLang="en-US" sz="1200">
              <a:solidFill>
                <a:srgbClr val="D38E27"/>
              </a:solidFill>
              <a:latin typeface="Arial" charset="0"/>
            </a:endParaRPr>
          </a:p>
        </p:txBody>
      </p:sp>
    </p:spTree>
    <p:extLst>
      <p:ext uri="{BB962C8B-B14F-4D97-AF65-F5344CB8AC3E}">
        <p14:creationId xmlns:p14="http://schemas.microsoft.com/office/powerpoint/2010/main" val="1429816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fade">
                                      <p:cBhvr>
                                        <p:cTn id="33" dur="500"/>
                                        <p:tgtEl>
                                          <p:spTgt spid="4">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in </a:t>
            </a:r>
            <a:r>
              <a:rPr lang="en-US" dirty="0" err="1" smtClean="0"/>
              <a:t>Pyret</a:t>
            </a:r>
            <a:endParaRPr lang="en-US" dirty="0"/>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Save your work</a:t>
            </a:r>
          </a:p>
          <a:p>
            <a:pPr marL="342900" indent="-342900" eaLnBrk="1" hangingPunct="1">
              <a:spcAft>
                <a:spcPts val="1800"/>
              </a:spcAft>
              <a:buClr>
                <a:srgbClr val="4C4C4C"/>
              </a:buClr>
              <a:buSzTx/>
            </a:pPr>
            <a:r>
              <a:rPr lang="en-US" sz="2400" dirty="0" smtClean="0">
                <a:latin typeface="Arial" charset="0"/>
                <a:ea typeface="Arial" charset="0"/>
                <a:cs typeface="Arial" charset="0"/>
              </a:rPr>
              <a:t>10min Break!</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29</a:t>
            </a:fld>
            <a:endParaRPr lang="en-US" altLang="en-US" sz="1200">
              <a:solidFill>
                <a:srgbClr val="D38E27"/>
              </a:solidFill>
              <a:latin typeface="Arial" charset="0"/>
            </a:endParaRPr>
          </a:p>
        </p:txBody>
      </p:sp>
    </p:spTree>
    <p:extLst>
      <p:ext uri="{BB962C8B-B14F-4D97-AF65-F5344CB8AC3E}">
        <p14:creationId xmlns:p14="http://schemas.microsoft.com/office/powerpoint/2010/main" val="2000252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051077" y="2590800"/>
            <a:ext cx="3140312" cy="1981200"/>
            <a:chOff x="2051077" y="2590800"/>
            <a:chExt cx="3140312" cy="1981200"/>
          </a:xfrm>
        </p:grpSpPr>
        <p:pic>
          <p:nvPicPr>
            <p:cNvPr id="3" name="Picture 2"/>
            <p:cNvPicPr>
              <a:picLocks noChangeAspect="1"/>
            </p:cNvPicPr>
            <p:nvPr/>
          </p:nvPicPr>
          <p:blipFill>
            <a:blip r:embed="rId3"/>
            <a:stretch>
              <a:fillRect/>
            </a:stretch>
          </p:blipFill>
          <p:spPr>
            <a:xfrm>
              <a:off x="2051077" y="2590800"/>
              <a:ext cx="2368523" cy="1981200"/>
            </a:xfrm>
            <a:prstGeom prst="rect">
              <a:avLst/>
            </a:prstGeom>
          </p:spPr>
        </p:pic>
        <p:sp>
          <p:nvSpPr>
            <p:cNvPr id="4" name="TextBox 3"/>
            <p:cNvSpPr txBox="1"/>
            <p:nvPr/>
          </p:nvSpPr>
          <p:spPr>
            <a:xfrm>
              <a:off x="4343400" y="3350567"/>
              <a:ext cx="847989" cy="461665"/>
            </a:xfrm>
            <a:prstGeom prst="rect">
              <a:avLst/>
            </a:prstGeom>
            <a:noFill/>
          </p:spPr>
          <p:txBody>
            <a:bodyPr wrap="none" rtlCol="0">
              <a:spAutoFit/>
            </a:bodyPr>
            <a:lstStyle/>
            <a:p>
              <a:r>
                <a:rPr lang="en-US" smtClean="0">
                  <a:solidFill>
                    <a:schemeClr val="bg1"/>
                  </a:solidFill>
                </a:rPr>
                <a:t>2011</a:t>
              </a:r>
              <a:endParaRPr lang="en-US" dirty="0">
                <a:solidFill>
                  <a:schemeClr val="bg1"/>
                </a:solidFill>
              </a:endParaRPr>
            </a:p>
          </p:txBody>
        </p:sp>
      </p:grpSp>
      <p:pic>
        <p:nvPicPr>
          <p:cNvPr id="6" name="Picture 5"/>
          <p:cNvPicPr>
            <a:picLocks noChangeAspect="1"/>
          </p:cNvPicPr>
          <p:nvPr/>
        </p:nvPicPr>
        <p:blipFill>
          <a:blip r:embed="rId4"/>
          <a:stretch>
            <a:fillRect/>
          </a:stretch>
        </p:blipFill>
        <p:spPr>
          <a:xfrm>
            <a:off x="1905000" y="7010400"/>
            <a:ext cx="3286389" cy="14883324"/>
          </a:xfrm>
          <a:prstGeom prst="rect">
            <a:avLst/>
          </a:prstGeom>
        </p:spPr>
      </p:pic>
      <p:grpSp>
        <p:nvGrpSpPr>
          <p:cNvPr id="13" name="Group 12"/>
          <p:cNvGrpSpPr/>
          <p:nvPr/>
        </p:nvGrpSpPr>
        <p:grpSpPr>
          <a:xfrm>
            <a:off x="2209800" y="2873499"/>
            <a:ext cx="4058732" cy="2133600"/>
            <a:chOff x="2209800" y="2873499"/>
            <a:chExt cx="4058732" cy="2133600"/>
          </a:xfrm>
        </p:grpSpPr>
        <p:pic>
          <p:nvPicPr>
            <p:cNvPr id="9" name="Picture 8"/>
            <p:cNvPicPr>
              <a:picLocks noChangeAspect="1"/>
            </p:cNvPicPr>
            <p:nvPr/>
          </p:nvPicPr>
          <p:blipFill>
            <a:blip r:embed="rId5"/>
            <a:stretch>
              <a:fillRect/>
            </a:stretch>
          </p:blipFill>
          <p:spPr>
            <a:xfrm>
              <a:off x="2209800" y="2873499"/>
              <a:ext cx="2133600" cy="2133600"/>
            </a:xfrm>
            <a:prstGeom prst="rect">
              <a:avLst/>
            </a:prstGeom>
          </p:spPr>
        </p:pic>
        <p:sp>
          <p:nvSpPr>
            <p:cNvPr id="11" name="TextBox 10"/>
            <p:cNvSpPr txBox="1"/>
            <p:nvPr/>
          </p:nvSpPr>
          <p:spPr>
            <a:xfrm>
              <a:off x="5397781" y="3681167"/>
              <a:ext cx="870751" cy="461665"/>
            </a:xfrm>
            <a:prstGeom prst="rect">
              <a:avLst/>
            </a:prstGeom>
            <a:noFill/>
          </p:spPr>
          <p:txBody>
            <a:bodyPr wrap="none" rtlCol="0">
              <a:spAutoFit/>
            </a:bodyPr>
            <a:lstStyle/>
            <a:p>
              <a:r>
                <a:rPr lang="en-US" dirty="0" smtClean="0">
                  <a:solidFill>
                    <a:schemeClr val="bg1"/>
                  </a:solidFill>
                </a:rPr>
                <a:t>2017</a:t>
              </a:r>
              <a:endParaRPr lang="en-US" dirty="0">
                <a:solidFill>
                  <a:schemeClr val="bg1"/>
                </a:solidFill>
              </a:endParaRPr>
            </a:p>
          </p:txBody>
        </p:sp>
      </p:grpSp>
      <p:pic>
        <p:nvPicPr>
          <p:cNvPr id="10"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07407E-6 L -0.00469 -3.21829 " pathEditMode="relative" rAng="0" ptsTypes="AA">
                                      <p:cBhvr>
                                        <p:cTn id="6" dur="5000" fill="hold"/>
                                        <p:tgtEl>
                                          <p:spTgt spid="6"/>
                                        </p:tgtEl>
                                        <p:attrNameLst>
                                          <p:attrName>ppt_x</p:attrName>
                                          <p:attrName>ppt_y</p:attrName>
                                        </p:attrNameLst>
                                      </p:cBhvr>
                                      <p:rCtr x="-243" y="-160926"/>
                                    </p:animMotion>
                                  </p:childTnLst>
                                </p:cTn>
                              </p:par>
                              <p:par>
                                <p:cTn id="7" presetID="10" presetClass="exit" presetSubtype="0" fill="hold" nodeType="withEffect">
                                  <p:stCondLst>
                                    <p:cond delay="100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10" presetClass="entr" presetSubtype="0" fill="hold" nodeType="withEffect">
                                  <p:stCondLst>
                                    <p:cond delay="3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2</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38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a:t>
            </a: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1800" i="1" dirty="0">
                <a:latin typeface="Arial" charset="0"/>
                <a:ea typeface="Arial" charset="0"/>
                <a:cs typeface="Arial" charset="0"/>
              </a:rPr>
              <a:t>- Write your </a:t>
            </a:r>
            <a:r>
              <a:rPr lang="en-US" sz="1800" i="1" dirty="0" smtClean="0">
                <a:latin typeface="Arial" charset="0"/>
                <a:ea typeface="Arial" charset="0"/>
                <a:cs typeface="Arial" charset="0"/>
              </a:rPr>
              <a:t>hypothesis on </a:t>
            </a:r>
            <a:r>
              <a:rPr lang="en-US" sz="1800" i="1" dirty="0">
                <a:latin typeface="Arial" charset="0"/>
                <a:ea typeface="Arial" charset="0"/>
                <a:cs typeface="Arial" charset="0"/>
              </a:rPr>
              <a:t>Page </a:t>
            </a:r>
            <a:r>
              <a:rPr lang="en-US" sz="1800" i="1" dirty="0" smtClean="0">
                <a:latin typeface="Arial" charset="0"/>
                <a:ea typeface="Arial" charset="0"/>
                <a:cs typeface="Arial" charset="0"/>
              </a:rPr>
              <a:t>4</a:t>
            </a:r>
            <a:endParaRPr lang="en-US" sz="1800" i="1"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31</a:t>
            </a:fld>
            <a:endParaRPr lang="en-US" altLang="en-US" sz="1200">
              <a:solidFill>
                <a:srgbClr val="D38E27"/>
              </a:solidFill>
              <a:latin typeface="Arial" charset="0"/>
            </a:endParaRPr>
          </a:p>
        </p:txBody>
      </p:sp>
    </p:spTree>
    <p:extLst>
      <p:ext uri="{BB962C8B-B14F-4D97-AF65-F5344CB8AC3E}">
        <p14:creationId xmlns:p14="http://schemas.microsoft.com/office/powerpoint/2010/main" val="1647692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Tabular Data</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32</a:t>
            </a:fld>
            <a:endParaRPr lang="en-US" altLang="en-US" sz="1200">
              <a:solidFill>
                <a:srgbClr val="D38E27"/>
              </a:solidFill>
              <a:latin typeface="Arial" charset="0"/>
            </a:endParaRPr>
          </a:p>
        </p:txBody>
      </p:sp>
      <p:sp>
        <p:nvSpPr>
          <p:cNvPr id="5" name="Content Placeholder 2"/>
          <p:cNvSpPr>
            <a:spLocks noGrp="1"/>
          </p:cNvSpPr>
          <p:nvPr>
            <p:ph idx="1"/>
          </p:nvPr>
        </p:nvSpPr>
        <p:spPr>
          <a:xfrm>
            <a:off x="304800" y="1554163"/>
            <a:ext cx="8686800" cy="4525962"/>
          </a:xfrm>
        </p:spPr>
        <p:txBody>
          <a:bodyPr/>
          <a:lstStyle/>
          <a:p>
            <a:r>
              <a:rPr lang="en-US" sz="2400" dirty="0" smtClean="0"/>
              <a:t>Not all data is atomic.</a:t>
            </a:r>
          </a:p>
          <a:p>
            <a:r>
              <a:rPr lang="en-US" sz="2400" dirty="0" smtClean="0"/>
              <a:t>We live in a world of </a:t>
            </a:r>
            <a:r>
              <a:rPr lang="en-US" sz="2400" i="1" dirty="0" smtClean="0"/>
              <a:t>structured data!</a:t>
            </a:r>
          </a:p>
          <a:p>
            <a:pPr lvl="1"/>
            <a:r>
              <a:rPr lang="en-US" sz="2000" dirty="0" smtClean="0"/>
              <a:t>Restaurant menus</a:t>
            </a:r>
          </a:p>
          <a:p>
            <a:pPr lvl="1"/>
            <a:r>
              <a:rPr lang="en-US" sz="2000" dirty="0" smtClean="0"/>
              <a:t>Flight itineraries</a:t>
            </a:r>
          </a:p>
          <a:p>
            <a:pPr lvl="1"/>
            <a:r>
              <a:rPr lang="en-US" sz="2000" dirty="0" smtClean="0"/>
              <a:t>Musical playlists</a:t>
            </a:r>
          </a:p>
          <a:p>
            <a:pPr lvl="1"/>
            <a:endParaRPr lang="en-US" sz="2000" dirty="0"/>
          </a:p>
          <a:p>
            <a:pPr lvl="1"/>
            <a:endParaRPr lang="en-US" sz="2000" dirty="0" smtClean="0"/>
          </a:p>
          <a:p>
            <a:pPr lvl="1"/>
            <a:endParaRPr lang="en-US" sz="2000" dirty="0"/>
          </a:p>
          <a:p>
            <a:pPr lvl="1"/>
            <a:endParaRPr lang="en-US" sz="2000" dirty="0"/>
          </a:p>
          <a:p>
            <a:r>
              <a:rPr lang="en-US" dirty="0" smtClean="0"/>
              <a:t>Rows, Columns and Entries</a:t>
            </a:r>
          </a:p>
          <a:p>
            <a:r>
              <a:rPr lang="en-US" dirty="0" smtClean="0"/>
              <a:t>Header Row</a:t>
            </a:r>
          </a:p>
          <a:p>
            <a:r>
              <a:rPr lang="en-US" dirty="0" smtClean="0"/>
              <a:t>Turn to Page 5</a:t>
            </a:r>
            <a:r>
              <a:rPr lang="mr-IN" dirty="0" smtClean="0"/>
              <a:t>…</a:t>
            </a: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484648774"/>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Tree>
    <p:extLst>
      <p:ext uri="{BB962C8B-B14F-4D97-AF65-F5344CB8AC3E}">
        <p14:creationId xmlns:p14="http://schemas.microsoft.com/office/powerpoint/2010/main" val="19967339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Tables in </a:t>
            </a:r>
            <a:r>
              <a:rPr lang="en-US" dirty="0" err="1" smtClean="0"/>
              <a:t>Pyret</a:t>
            </a:r>
            <a:endParaRPr lang="en-US" dirty="0"/>
          </a:p>
        </p:txBody>
      </p:sp>
      <p:sp>
        <p:nvSpPr>
          <p:cNvPr id="4" name="Rectangle 3"/>
          <p:cNvSpPr>
            <a:spLocks noChangeArrowheads="1"/>
          </p:cNvSpPr>
          <p:nvPr/>
        </p:nvSpPr>
        <p:spPr bwMode="auto">
          <a:xfrm>
            <a:off x="304800" y="1819275"/>
            <a:ext cx="8610600" cy="3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2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a:t>
            </a:r>
          </a:p>
          <a:p>
            <a:pPr marL="342900" indent="-342900" eaLnBrk="1" hangingPunct="1">
              <a:spcAft>
                <a:spcPts val="1800"/>
              </a:spcAft>
              <a:buClr>
                <a:srgbClr val="4C4C4C"/>
              </a:buClr>
              <a:buSzTx/>
            </a:pPr>
            <a:r>
              <a:rPr lang="en-US" sz="2400" dirty="0" smtClean="0">
                <a:latin typeface="Arial" charset="0"/>
                <a:ea typeface="Arial" charset="0"/>
                <a:cs typeface="Arial" charset="0"/>
              </a:rPr>
              <a:t>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What definitions do you see?</a:t>
            </a:r>
          </a:p>
          <a:p>
            <a:pPr marL="342900" indent="-342900" eaLnBrk="1" hangingPunct="1">
              <a:spcAft>
                <a:spcPts val="1800"/>
              </a:spcAft>
              <a:buClr>
                <a:srgbClr val="4C4C4C"/>
              </a:buClr>
              <a:buSzTx/>
            </a:pPr>
            <a:r>
              <a:rPr lang="en-US" sz="2400" dirty="0" smtClean="0">
                <a:latin typeface="Arial" charset="0"/>
                <a:ea typeface="Arial" charset="0"/>
                <a:cs typeface="Arial" charset="0"/>
              </a:rPr>
              <a:t>Loading spreadsheets and tables</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33</a:t>
            </a:fld>
            <a:endParaRPr lang="en-US" altLang="en-US" sz="1200">
              <a:solidFill>
                <a:srgbClr val="D38E27"/>
              </a:solidFill>
              <a:latin typeface="Arial" charset="0"/>
            </a:endParaRPr>
          </a:p>
        </p:txBody>
      </p:sp>
    </p:spTree>
    <p:extLst>
      <p:ext uri="{BB962C8B-B14F-4D97-AF65-F5344CB8AC3E}">
        <p14:creationId xmlns:p14="http://schemas.microsoft.com/office/powerpoint/2010/main" val="482606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Quantitative v. Categorical</a:t>
            </a:r>
            <a:endParaRPr lang="en-US" dirty="0"/>
          </a:p>
        </p:txBody>
      </p:sp>
      <p:sp>
        <p:nvSpPr>
          <p:cNvPr id="4" name="Rectangle 3"/>
          <p:cNvSpPr>
            <a:spLocks noChangeArrowheads="1"/>
          </p:cNvSpPr>
          <p:nvPr/>
        </p:nvSpPr>
        <p:spPr bwMode="auto">
          <a:xfrm>
            <a:off x="228600" y="4969352"/>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smtClean="0">
                <a:latin typeface="Arial" charset="0"/>
                <a:ea typeface="Arial" charset="0"/>
                <a:cs typeface="Arial" charset="0"/>
              </a:rPr>
              <a:t>“How much?”</a:t>
            </a:r>
          </a:p>
          <a:p>
            <a:pPr marL="342900" indent="-342900" eaLnBrk="1" hangingPunct="1">
              <a:spcAft>
                <a:spcPts val="1800"/>
              </a:spcAft>
              <a:buClr>
                <a:srgbClr val="4C4C4C"/>
              </a:buClr>
              <a:buSzTx/>
            </a:pPr>
            <a:r>
              <a:rPr lang="en-US" sz="2400" dirty="0" smtClean="0">
                <a:latin typeface="Arial" charset="0"/>
                <a:ea typeface="Arial" charset="0"/>
                <a:cs typeface="Arial" charset="0"/>
              </a:rPr>
              <a:t>“Which one?”</a:t>
            </a:r>
          </a:p>
          <a:p>
            <a:pPr marL="342900" indent="-342900" eaLnBrk="1" hangingPunct="1">
              <a:spcAft>
                <a:spcPts val="1800"/>
              </a:spcAft>
              <a:buClr>
                <a:srgbClr val="4C4C4C"/>
              </a:buClr>
              <a:buSzTx/>
            </a:pPr>
            <a:r>
              <a:rPr lang="en-US" sz="2400" dirty="0" smtClean="0">
                <a:latin typeface="Arial" charset="0"/>
                <a:ea typeface="Arial" charset="0"/>
                <a:cs typeface="Arial" charset="0"/>
              </a:rPr>
              <a:t>Turn to Page 6</a:t>
            </a:r>
            <a:r>
              <a:rPr lang="mr-IN" sz="2400" dirty="0" smtClean="0">
                <a:latin typeface="Arial" charset="0"/>
                <a:ea typeface="Arial" charset="0"/>
                <a:cs typeface="Arial" charset="0"/>
              </a:rPr>
              <a:t>…</a:t>
            </a:r>
            <a:endParaRPr lang="en-US" sz="18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34</a:t>
            </a:fld>
            <a:endParaRPr lang="en-US" altLang="en-US" sz="1200">
              <a:solidFill>
                <a:srgbClr val="D38E27"/>
              </a:solidFill>
              <a:latin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69341867"/>
              </p:ext>
            </p:extLst>
          </p:nvPr>
        </p:nvGraphicFramePr>
        <p:xfrm>
          <a:off x="381000" y="1676400"/>
          <a:ext cx="8458200" cy="3022600"/>
        </p:xfrm>
        <a:graphic>
          <a:graphicData uri="http://schemas.openxmlformats.org/drawingml/2006/table">
            <a:tbl>
              <a:tblPr firstRow="1" bandRow="1">
                <a:tableStyleId>{5C22544A-7EE6-4342-B048-85BDC9FD1C3A}</a:tableStyleId>
              </a:tblPr>
              <a:tblGrid>
                <a:gridCol w="2114550"/>
                <a:gridCol w="2114550"/>
                <a:gridCol w="2181325"/>
                <a:gridCol w="2047775"/>
              </a:tblGrid>
              <a:tr h="370840">
                <a:tc>
                  <a:txBody>
                    <a:bodyPr/>
                    <a:lstStyle/>
                    <a:p>
                      <a:pPr algn="ctr"/>
                      <a:r>
                        <a:rPr lang="en-US" sz="2200" b="0" dirty="0">
                          <a:effectLst/>
                        </a:rPr>
                        <a:t>First</a:t>
                      </a:r>
                    </a:p>
                  </a:txBody>
                  <a:tcPr marL="0" marR="0" anchor="ctr"/>
                </a:tc>
                <a:tc>
                  <a:txBody>
                    <a:bodyPr/>
                    <a:lstStyle/>
                    <a:p>
                      <a:pPr algn="ctr"/>
                      <a:r>
                        <a:rPr lang="en-US" sz="2200" b="0" dirty="0">
                          <a:effectLst/>
                        </a:rPr>
                        <a:t>Last</a:t>
                      </a:r>
                    </a:p>
                  </a:txBody>
                  <a:tcPr marL="0" marR="0" anchor="ctr"/>
                </a:tc>
                <a:tc>
                  <a:txBody>
                    <a:bodyPr/>
                    <a:lstStyle/>
                    <a:p>
                      <a:pPr algn="ctr"/>
                      <a:r>
                        <a:rPr lang="en-US" sz="2200" b="0" dirty="0">
                          <a:effectLst/>
                        </a:rPr>
                        <a:t>Eye-Color</a:t>
                      </a:r>
                    </a:p>
                  </a:txBody>
                  <a:tcPr marL="0" marR="0" anchor="ctr"/>
                </a:tc>
                <a:tc>
                  <a:txBody>
                    <a:bodyPr/>
                    <a:lstStyle/>
                    <a:p>
                      <a:pPr algn="ctr"/>
                      <a:r>
                        <a:rPr lang="en-US" sz="2200" b="0" dirty="0">
                          <a:effectLst/>
                        </a:rPr>
                        <a:t>Height</a:t>
                      </a:r>
                    </a:p>
                  </a:txBody>
                  <a:tcPr marL="0" marR="0" anchor="ctr"/>
                </a:tc>
              </a:tr>
              <a:tr h="370840">
                <a:tc>
                  <a:txBody>
                    <a:bodyPr/>
                    <a:lstStyle/>
                    <a:p>
                      <a:pPr algn="ctr"/>
                      <a:r>
                        <a:rPr lang="mr-IN" dirty="0">
                          <a:effectLst/>
                        </a:rPr>
                        <a:t>"</a:t>
                      </a:r>
                      <a:r>
                        <a:rPr lang="mr-IN" dirty="0" err="1">
                          <a:effectLst/>
                        </a:rPr>
                        <a:t>John</a:t>
                      </a:r>
                      <a:r>
                        <a:rPr lang="mr-IN" dirty="0">
                          <a:effectLst/>
                        </a:rPr>
                        <a:t>"</a:t>
                      </a:r>
                    </a:p>
                  </a:txBody>
                  <a:tcPr marL="0" marR="0" anchor="ctr"/>
                </a:tc>
                <a:tc>
                  <a:txBody>
                    <a:bodyPr/>
                    <a:lstStyle/>
                    <a:p>
                      <a:pPr algn="ctr"/>
                      <a:r>
                        <a:rPr lang="mr-IN">
                          <a:effectLst/>
                        </a:rPr>
                        <a:t>"Doe"</a:t>
                      </a:r>
                    </a:p>
                  </a:txBody>
                  <a:tcPr marL="0" marR="0" anchor="ctr"/>
                </a:tc>
                <a:tc>
                  <a:txBody>
                    <a:bodyPr/>
                    <a:lstStyle/>
                    <a:p>
                      <a:pPr algn="ctr"/>
                      <a:r>
                        <a:rPr lang="en-US">
                          <a:effectLst/>
                        </a:rPr>
                        <a:t>"Green"</a:t>
                      </a:r>
                    </a:p>
                  </a:txBody>
                  <a:tcPr marL="0" marR="0" anchor="ctr"/>
                </a:tc>
                <a:tc>
                  <a:txBody>
                    <a:bodyPr/>
                    <a:lstStyle/>
                    <a:p>
                      <a:pPr algn="ctr"/>
                      <a:r>
                        <a:rPr lang="hr-HR">
                          <a:effectLst/>
                        </a:rPr>
                        <a:t>52.0</a:t>
                      </a:r>
                    </a:p>
                  </a:txBody>
                  <a:tcPr marL="0" marR="0" anchor="ctr"/>
                </a:tc>
              </a:tr>
              <a:tr h="370840">
                <a:tc>
                  <a:txBody>
                    <a:bodyPr/>
                    <a:lstStyle/>
                    <a:p>
                      <a:pPr algn="ctr"/>
                      <a:r>
                        <a:rPr lang="mr-IN" dirty="0">
                          <a:effectLst/>
                        </a:rPr>
                        <a:t>"</a:t>
                      </a:r>
                      <a:r>
                        <a:rPr lang="mr-IN" dirty="0" err="1">
                          <a:effectLst/>
                        </a:rPr>
                        <a:t>Jane</a:t>
                      </a:r>
                      <a:r>
                        <a:rPr lang="mr-IN" dirty="0">
                          <a:effectLst/>
                        </a:rPr>
                        <a:t>"</a:t>
                      </a:r>
                    </a:p>
                  </a:txBody>
                  <a:tcPr marL="0" marR="0" anchor="ctr"/>
                </a:tc>
                <a:tc>
                  <a:txBody>
                    <a:bodyPr/>
                    <a:lstStyle/>
                    <a:p>
                      <a:pPr algn="ctr"/>
                      <a:r>
                        <a:rPr lang="en-US">
                          <a:effectLst/>
                        </a:rPr>
                        <a:t>"Smith"</a:t>
                      </a:r>
                    </a:p>
                  </a:txBody>
                  <a:tcPr marL="0" marR="0" anchor="ctr"/>
                </a:tc>
                <a:tc>
                  <a:txBody>
                    <a:bodyPr/>
                    <a:lstStyle/>
                    <a:p>
                      <a:pPr algn="ctr"/>
                      <a:r>
                        <a:rPr lang="en-US">
                          <a:effectLst/>
                        </a:rPr>
                        <a:t>"Brown"</a:t>
                      </a:r>
                    </a:p>
                  </a:txBody>
                  <a:tcPr marL="0" marR="0" anchor="ctr"/>
                </a:tc>
                <a:tc>
                  <a:txBody>
                    <a:bodyPr/>
                    <a:lstStyle/>
                    <a:p>
                      <a:pPr algn="ctr"/>
                      <a:r>
                        <a:rPr lang="hr-HR">
                          <a:effectLst/>
                        </a:rPr>
                        <a:t>49.1</a:t>
                      </a:r>
                    </a:p>
                  </a:txBody>
                  <a:tcPr marL="0" marR="0" anchor="ctr"/>
                </a:tc>
              </a:tr>
              <a:tr h="370840">
                <a:tc>
                  <a:txBody>
                    <a:bodyPr/>
                    <a:lstStyle/>
                    <a:p>
                      <a:pPr algn="ctr"/>
                      <a:r>
                        <a:rPr lang="en-US">
                          <a:effectLst/>
                        </a:rPr>
                        <a:t>"Javon"</a:t>
                      </a:r>
                    </a:p>
                  </a:txBody>
                  <a:tcPr marL="0" marR="0" anchor="ctr"/>
                </a:tc>
                <a:tc>
                  <a:txBody>
                    <a:bodyPr/>
                    <a:lstStyle/>
                    <a:p>
                      <a:pPr algn="ctr"/>
                      <a:r>
                        <a:rPr lang="en-US">
                          <a:effectLst/>
                        </a:rPr>
                        <a:t>"Jackson"</a:t>
                      </a:r>
                    </a:p>
                  </a:txBody>
                  <a:tcPr marL="0" marR="0" anchor="ctr"/>
                </a:tc>
                <a:tc>
                  <a:txBody>
                    <a:bodyPr/>
                    <a:lstStyle/>
                    <a:p>
                      <a:pPr algn="ctr"/>
                      <a:r>
                        <a:rPr lang="en-US">
                          <a:effectLst/>
                        </a:rPr>
                        <a:t>"Brown"</a:t>
                      </a:r>
                    </a:p>
                  </a:txBody>
                  <a:tcPr marL="0" marR="0" anchor="ctr"/>
                </a:tc>
                <a:tc>
                  <a:txBody>
                    <a:bodyPr/>
                    <a:lstStyle/>
                    <a:p>
                      <a:pPr algn="ctr"/>
                      <a:r>
                        <a:rPr lang="nb-NO" dirty="0">
                          <a:effectLst/>
                        </a:rPr>
                        <a:t>57.7</a:t>
                      </a:r>
                    </a:p>
                  </a:txBody>
                  <a:tcPr marL="0" marR="0" anchor="ctr"/>
                </a:tc>
              </a:tr>
              <a:tr h="370840">
                <a:tc>
                  <a:txBody>
                    <a:bodyPr/>
                    <a:lstStyle/>
                    <a:p>
                      <a:pPr algn="ctr"/>
                      <a:r>
                        <a:rPr lang="en-US">
                          <a:effectLst/>
                        </a:rPr>
                        <a:t>"Angela"</a:t>
                      </a:r>
                    </a:p>
                  </a:txBody>
                  <a:tcPr marL="0" marR="0" anchor="ctr"/>
                </a:tc>
                <a:tc>
                  <a:txBody>
                    <a:bodyPr/>
                    <a:lstStyle/>
                    <a:p>
                      <a:pPr algn="ctr"/>
                      <a:r>
                        <a:rPr lang="en-US" dirty="0">
                          <a:effectLst/>
                        </a:rPr>
                        <a:t>"Enriquez"</a:t>
                      </a:r>
                    </a:p>
                  </a:txBody>
                  <a:tcPr marL="0" marR="0" anchor="ctr"/>
                </a:tc>
                <a:tc>
                  <a:txBody>
                    <a:bodyPr/>
                    <a:lstStyle/>
                    <a:p>
                      <a:pPr algn="ctr"/>
                      <a:r>
                        <a:rPr lang="en-US">
                          <a:effectLst/>
                        </a:rPr>
                        <a:t>"Hazel"</a:t>
                      </a:r>
                    </a:p>
                  </a:txBody>
                  <a:tcPr marL="0" marR="0" anchor="ctr"/>
                </a:tc>
                <a:tc>
                  <a:txBody>
                    <a:bodyPr/>
                    <a:lstStyle/>
                    <a:p>
                      <a:pPr algn="ctr"/>
                      <a:r>
                        <a:rPr lang="hr-HR">
                          <a:effectLst/>
                        </a:rPr>
                        <a:t>52.5</a:t>
                      </a:r>
                    </a:p>
                  </a:txBody>
                  <a:tcPr marL="0" marR="0" anchor="ctr"/>
                </a:tc>
              </a:tr>
              <a:tr h="370840">
                <a:tc>
                  <a:txBody>
                    <a:bodyPr/>
                    <a:lstStyle/>
                    <a:p>
                      <a:pPr algn="ctr"/>
                      <a:r>
                        <a:rPr lang="mr-IN">
                          <a:effectLst/>
                        </a:rPr>
                        <a:t>"Jack"</a:t>
                      </a:r>
                    </a:p>
                  </a:txBody>
                  <a:tcPr marL="0" marR="0" anchor="ctr"/>
                </a:tc>
                <a:tc>
                  <a:txBody>
                    <a:bodyPr/>
                    <a:lstStyle/>
                    <a:p>
                      <a:pPr algn="ctr"/>
                      <a:r>
                        <a:rPr lang="en-US" dirty="0">
                          <a:effectLst/>
                        </a:rPr>
                        <a:t>"Thompson"</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a:effectLst/>
                        </a:rPr>
                        <a:t>53.0</a:t>
                      </a:r>
                    </a:p>
                  </a:txBody>
                  <a:tcPr marL="0" marR="0" anchor="ctr"/>
                </a:tc>
              </a:tr>
              <a:tr h="370840">
                <a:tc>
                  <a:txBody>
                    <a:bodyPr/>
                    <a:lstStyle/>
                    <a:p>
                      <a:pPr algn="ctr"/>
                      <a:r>
                        <a:rPr lang="en-US">
                          <a:effectLst/>
                        </a:rPr>
                        <a:t>"Dominique"</a:t>
                      </a:r>
                    </a:p>
                  </a:txBody>
                  <a:tcPr marL="0" marR="0" anchor="ctr"/>
                </a:tc>
                <a:tc>
                  <a:txBody>
                    <a:bodyPr/>
                    <a:lstStyle/>
                    <a:p>
                      <a:pPr algn="ctr"/>
                      <a:r>
                        <a:rPr lang="en-US">
                          <a:effectLst/>
                        </a:rPr>
                        <a:t>"Rodriguez"</a:t>
                      </a:r>
                    </a:p>
                  </a:txBody>
                  <a:tcPr marL="0" marR="0" anchor="ctr"/>
                </a:tc>
                <a:tc>
                  <a:txBody>
                    <a:bodyPr/>
                    <a:lstStyle/>
                    <a:p>
                      <a:pPr algn="ctr"/>
                      <a:r>
                        <a:rPr lang="en-US" dirty="0">
                          <a:effectLst/>
                        </a:rPr>
                        <a:t>"Hazel"</a:t>
                      </a:r>
                    </a:p>
                  </a:txBody>
                  <a:tcPr marL="0" marR="0" anchor="ctr"/>
                </a:tc>
                <a:tc>
                  <a:txBody>
                    <a:bodyPr/>
                    <a:lstStyle/>
                    <a:p>
                      <a:pPr algn="ctr"/>
                      <a:r>
                        <a:rPr lang="nb-NO">
                          <a:effectLst/>
                        </a:rPr>
                        <a:t>51.1</a:t>
                      </a:r>
                    </a:p>
                  </a:txBody>
                  <a:tcPr marL="0" marR="0" anchor="ctr"/>
                </a:tc>
              </a:tr>
              <a:tr h="370840">
                <a:tc>
                  <a:txBody>
                    <a:bodyPr/>
                    <a:lstStyle/>
                    <a:p>
                      <a:pPr algn="ctr"/>
                      <a:r>
                        <a:rPr lang="en-US">
                          <a:effectLst/>
                        </a:rPr>
                        <a:t>"Sammy"</a:t>
                      </a:r>
                    </a:p>
                  </a:txBody>
                  <a:tcPr marL="0" marR="0" anchor="ctr"/>
                </a:tc>
                <a:tc>
                  <a:txBody>
                    <a:bodyPr/>
                    <a:lstStyle/>
                    <a:p>
                      <a:pPr algn="ctr"/>
                      <a:r>
                        <a:rPr lang="en-US" dirty="0">
                          <a:effectLst/>
                        </a:rPr>
                        <a:t>"Carter"</a:t>
                      </a:r>
                    </a:p>
                  </a:txBody>
                  <a:tcPr marL="0" marR="0" anchor="ctr"/>
                </a:tc>
                <a:tc>
                  <a:txBody>
                    <a:bodyPr/>
                    <a:lstStyle/>
                    <a:p>
                      <a:pPr algn="ctr"/>
                      <a:r>
                        <a:rPr lang="mr-IN" dirty="0">
                          <a:effectLst/>
                        </a:rPr>
                        <a:t>"</a:t>
                      </a:r>
                      <a:r>
                        <a:rPr lang="mr-IN" dirty="0" err="1">
                          <a:effectLst/>
                        </a:rPr>
                        <a:t>Blue</a:t>
                      </a:r>
                      <a:r>
                        <a:rPr lang="mr-IN" dirty="0">
                          <a:effectLst/>
                        </a:rPr>
                        <a:t>"</a:t>
                      </a:r>
                    </a:p>
                  </a:txBody>
                  <a:tcPr marL="0" marR="0" anchor="ctr"/>
                </a:tc>
                <a:tc>
                  <a:txBody>
                    <a:bodyPr/>
                    <a:lstStyle/>
                    <a:p>
                      <a:pPr algn="ctr"/>
                      <a:r>
                        <a:rPr lang="hr-HR" dirty="0">
                          <a:effectLst/>
                        </a:rPr>
                        <a:t>56.2</a:t>
                      </a:r>
                    </a:p>
                  </a:txBody>
                  <a:tcPr marL="0" marR="0" anchor="ctr"/>
                </a:tc>
              </a:tr>
            </a:tbl>
          </a:graphicData>
        </a:graphic>
      </p:graphicFrame>
    </p:spTree>
    <p:extLst>
      <p:ext uri="{BB962C8B-B14F-4D97-AF65-F5344CB8AC3E}">
        <p14:creationId xmlns:p14="http://schemas.microsoft.com/office/powerpoint/2010/main" val="74001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Extracting Lists From Tables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35</a:t>
            </a:fld>
            <a:endParaRPr lang="en-US" altLang="en-US" sz="1200">
              <a:solidFill>
                <a:srgbClr val="D38E27"/>
              </a:solidFill>
              <a:latin typeface="Arial" charset="0"/>
            </a:endParaRPr>
          </a:p>
        </p:txBody>
      </p:sp>
      <p:sp>
        <p:nvSpPr>
          <p:cNvPr id="5" name="Rectangle 4"/>
          <p:cNvSpPr/>
          <p:nvPr/>
        </p:nvSpPr>
        <p:spPr>
          <a:xfrm>
            <a:off x="139528" y="1981200"/>
            <a:ext cx="8848897" cy="4893647"/>
          </a:xfrm>
          <a:prstGeom prst="rect">
            <a:avLst/>
          </a:prstGeom>
        </p:spPr>
        <p:txBody>
          <a:bodyPr wrap="square">
            <a:spAutoFit/>
          </a:bodyPr>
          <a:lstStyle/>
          <a:p>
            <a:r>
              <a:rPr lang="en-US" dirty="0" smtClean="0">
                <a:solidFill>
                  <a:schemeClr val="bg1"/>
                </a:solidFill>
                <a:latin typeface="Courier New" charset="0"/>
                <a:ea typeface="Courier New" charset="0"/>
                <a:cs typeface="Courier New" charset="0"/>
              </a:rPr>
              <a:t>sodium-list = </a:t>
            </a:r>
            <a:r>
              <a:rPr lang="en-US" b="1" dirty="0" smtClean="0">
                <a:solidFill>
                  <a:schemeClr val="bg1"/>
                </a:solidFill>
                <a:latin typeface="Courier New" charset="0"/>
                <a:ea typeface="Courier New" charset="0"/>
                <a:cs typeface="Courier New" charset="0"/>
              </a:rPr>
              <a:t>extract</a:t>
            </a:r>
            <a:r>
              <a:rPr lang="en-US" dirty="0" smtClean="0">
                <a:solidFill>
                  <a:schemeClr val="bg1"/>
                </a:solidFill>
                <a:latin typeface="Courier New" charset="0"/>
                <a:ea typeface="Courier New" charset="0"/>
                <a:cs typeface="Courier New" charset="0"/>
              </a:rPr>
              <a:t> sodium </a:t>
            </a:r>
            <a:r>
              <a:rPr lang="en-US" b="1" dirty="0" smtClean="0">
                <a:solidFill>
                  <a:schemeClr val="bg1"/>
                </a:solidFill>
                <a:latin typeface="Courier New" charset="0"/>
                <a:ea typeface="Courier New" charset="0"/>
                <a:cs typeface="Courier New" charset="0"/>
              </a:rPr>
              <a:t>from</a:t>
            </a:r>
            <a:r>
              <a:rPr lang="en-US" dirty="0" smtClean="0">
                <a:solidFill>
                  <a:schemeClr val="bg1"/>
                </a:solidFill>
                <a:latin typeface="Courier New" charset="0"/>
                <a:ea typeface="Courier New" charset="0"/>
                <a:cs typeface="Courier New" charset="0"/>
              </a:rPr>
              <a:t> nutrition </a:t>
            </a:r>
            <a:r>
              <a:rPr lang="en-US" b="1" dirty="0" smtClean="0">
                <a:solidFill>
                  <a:schemeClr val="bg1"/>
                </a:solidFill>
                <a:latin typeface="Courier New" charset="0"/>
                <a:ea typeface="Courier New" charset="0"/>
                <a:cs typeface="Courier New" charset="0"/>
              </a:rPr>
              <a:t>end</a:t>
            </a:r>
          </a:p>
          <a:p>
            <a:endParaRPr lang="en-US" b="1" dirty="0">
              <a:solidFill>
                <a:schemeClr val="bg1"/>
              </a:solidFill>
              <a:latin typeface="Courier New" charset="0"/>
              <a:ea typeface="Courier New" charset="0"/>
              <a:cs typeface="Courier New" charset="0"/>
            </a:endParaRPr>
          </a:p>
          <a:p>
            <a:r>
              <a:rPr lang="en-US" dirty="0" smtClean="0">
                <a:solidFill>
                  <a:schemeClr val="bg1"/>
                </a:solidFill>
                <a:ea typeface="Arial" charset="0"/>
                <a:cs typeface="Arial" charset="0"/>
              </a:rPr>
              <a:t>What is the type of </a:t>
            </a:r>
            <a:r>
              <a:rPr lang="en-US" dirty="0" smtClean="0">
                <a:solidFill>
                  <a:schemeClr val="bg1"/>
                </a:solidFill>
                <a:latin typeface="Courier New" charset="0"/>
                <a:ea typeface="Courier New" charset="0"/>
                <a:cs typeface="Courier New" charset="0"/>
              </a:rPr>
              <a:t>sodium-list</a:t>
            </a:r>
            <a:r>
              <a:rPr lang="en-US" dirty="0" smtClean="0">
                <a:solidFill>
                  <a:schemeClr val="bg1"/>
                </a:solidFill>
                <a:ea typeface="Arial" charset="0"/>
                <a:cs typeface="Arial" charset="0"/>
              </a:rPr>
              <a:t>?</a:t>
            </a:r>
          </a:p>
          <a:p>
            <a:endParaRPr lang="en-US" dirty="0">
              <a:solidFill>
                <a:schemeClr val="bg1"/>
              </a:solidFill>
              <a:ea typeface="Arial" charset="0"/>
              <a:cs typeface="Arial" charset="0"/>
            </a:endParaRPr>
          </a:p>
          <a:p>
            <a:pPr marL="342900" indent="-342900" fontAlgn="ctr">
              <a:buFont typeface="Arial" charset="0"/>
              <a:buChar char="•"/>
            </a:pPr>
            <a:r>
              <a:rPr lang="en-US" dirty="0" smtClean="0">
                <a:solidFill>
                  <a:schemeClr val="bg1"/>
                </a:solidFill>
              </a:rPr>
              <a:t>Define</a:t>
            </a:r>
            <a:r>
              <a:rPr lang="en-US" dirty="0">
                <a:solidFill>
                  <a:schemeClr val="bg1"/>
                </a:solidFill>
                <a:latin typeface="Courier New" charset="0"/>
                <a:ea typeface="Courier New" charset="0"/>
                <a:cs typeface="Courier New" charset="0"/>
              </a:rPr>
              <a:t> state-list</a:t>
            </a:r>
            <a:r>
              <a:rPr lang="en-US" dirty="0">
                <a:solidFill>
                  <a:schemeClr val="bg1"/>
                </a:solidFill>
              </a:rPr>
              <a:t> containing the </a:t>
            </a:r>
            <a:r>
              <a:rPr lang="en-US" dirty="0">
                <a:solidFill>
                  <a:schemeClr val="bg1"/>
                </a:solidFill>
                <a:latin typeface="Courier New" charset="0"/>
                <a:ea typeface="Courier New" charset="0"/>
                <a:cs typeface="Courier New" charset="0"/>
              </a:rPr>
              <a:t>state</a:t>
            </a:r>
            <a:r>
              <a:rPr lang="en-US" dirty="0">
                <a:solidFill>
                  <a:schemeClr val="bg1"/>
                </a:solidFill>
              </a:rPr>
              <a:t> column from </a:t>
            </a:r>
            <a:r>
              <a:rPr lang="en-US" dirty="0">
                <a:solidFill>
                  <a:schemeClr val="bg1"/>
                </a:solidFill>
                <a:latin typeface="Courier New" charset="0"/>
                <a:ea typeface="Courier New" charset="0"/>
                <a:cs typeface="Courier New" charset="0"/>
              </a:rPr>
              <a:t>presidents</a:t>
            </a:r>
            <a:r>
              <a:rPr lang="en-US" dirty="0" smtClean="0">
                <a:solidFill>
                  <a:schemeClr val="bg1"/>
                </a:solidFill>
              </a:rPr>
              <a:t>.</a:t>
            </a:r>
          </a:p>
          <a:p>
            <a:pPr marL="342900" indent="-342900" fontAlgn="ctr">
              <a:buFont typeface="Arial" charset="0"/>
              <a:buChar char="•"/>
            </a:pPr>
            <a:endParaRPr lang="en-US" dirty="0">
              <a:solidFill>
                <a:schemeClr val="bg1"/>
              </a:solidFill>
            </a:endParaRPr>
          </a:p>
          <a:p>
            <a:pPr marL="342900" indent="-342900" fontAlgn="ctr">
              <a:buFont typeface="Arial" charset="0"/>
              <a:buChar char="•"/>
            </a:pPr>
            <a:r>
              <a:rPr lang="en-US" dirty="0" smtClean="0">
                <a:solidFill>
                  <a:schemeClr val="bg1"/>
                </a:solidFill>
              </a:rPr>
              <a:t>Define</a:t>
            </a:r>
            <a:r>
              <a:rPr lang="en-US" dirty="0">
                <a:solidFill>
                  <a:schemeClr val="bg1"/>
                </a:solidFill>
              </a:rPr>
              <a:t> </a:t>
            </a:r>
            <a:r>
              <a:rPr lang="en-US" dirty="0">
                <a:solidFill>
                  <a:schemeClr val="bg1"/>
                </a:solidFill>
                <a:latin typeface="Courier New" charset="0"/>
                <a:ea typeface="Courier New" charset="0"/>
                <a:cs typeface="Courier New" charset="0"/>
              </a:rPr>
              <a:t>calories-list</a:t>
            </a:r>
            <a:r>
              <a:rPr lang="en-US" dirty="0">
                <a:solidFill>
                  <a:schemeClr val="bg1"/>
                </a:solidFill>
              </a:rPr>
              <a:t> containing the </a:t>
            </a:r>
            <a:r>
              <a:rPr lang="en-US" dirty="0">
                <a:solidFill>
                  <a:schemeClr val="bg1"/>
                </a:solidFill>
                <a:latin typeface="Courier New" charset="0"/>
                <a:ea typeface="Courier New" charset="0"/>
                <a:cs typeface="Courier New" charset="0"/>
              </a:rPr>
              <a:t>calories</a:t>
            </a:r>
            <a:r>
              <a:rPr lang="en-US" dirty="0">
                <a:solidFill>
                  <a:schemeClr val="bg1"/>
                </a:solidFill>
              </a:rPr>
              <a:t> column from nutrition</a:t>
            </a:r>
            <a:r>
              <a:rPr lang="en-US" dirty="0" smtClean="0">
                <a:solidFill>
                  <a:schemeClr val="bg1"/>
                </a:solidFill>
              </a:rPr>
              <a:t>.</a:t>
            </a:r>
          </a:p>
          <a:p>
            <a:pPr marL="342900" indent="-342900" fontAlgn="ctr">
              <a:buFont typeface="Arial" charset="0"/>
              <a:buChar char="•"/>
            </a:pPr>
            <a:endParaRPr lang="en-US" dirty="0">
              <a:solidFill>
                <a:schemeClr val="bg1"/>
              </a:solidFill>
            </a:endParaRPr>
          </a:p>
          <a:p>
            <a:pPr marL="342900" indent="-342900" fontAlgn="ctr">
              <a:buFont typeface="Arial" charset="0"/>
              <a:buChar char="•"/>
            </a:pPr>
            <a:r>
              <a:rPr lang="en-US" dirty="0" smtClean="0">
                <a:solidFill>
                  <a:schemeClr val="bg1"/>
                </a:solidFill>
              </a:rPr>
              <a:t>Define</a:t>
            </a:r>
            <a:r>
              <a:rPr lang="en-US" dirty="0">
                <a:solidFill>
                  <a:schemeClr val="bg1"/>
                </a:solidFill>
              </a:rPr>
              <a:t> </a:t>
            </a:r>
            <a:r>
              <a:rPr lang="en-US" dirty="0">
                <a:solidFill>
                  <a:schemeClr val="bg1"/>
                </a:solidFill>
                <a:latin typeface="Courier New" charset="0"/>
                <a:ea typeface="Courier New" charset="0"/>
                <a:cs typeface="Courier New" charset="0"/>
              </a:rPr>
              <a:t>sugar-list</a:t>
            </a:r>
            <a:r>
              <a:rPr lang="en-US" dirty="0">
                <a:solidFill>
                  <a:schemeClr val="bg1"/>
                </a:solidFill>
              </a:rPr>
              <a:t> that contains the </a:t>
            </a:r>
            <a:r>
              <a:rPr lang="en-US" dirty="0">
                <a:solidFill>
                  <a:schemeClr val="bg1"/>
                </a:solidFill>
                <a:latin typeface="Courier New" charset="0"/>
                <a:ea typeface="Courier New" charset="0"/>
                <a:cs typeface="Courier New" charset="0"/>
              </a:rPr>
              <a:t>sugar</a:t>
            </a:r>
            <a:r>
              <a:rPr lang="en-US" dirty="0">
                <a:solidFill>
                  <a:schemeClr val="bg1"/>
                </a:solidFill>
              </a:rPr>
              <a:t> column from </a:t>
            </a:r>
            <a:r>
              <a:rPr lang="en-US" dirty="0">
                <a:solidFill>
                  <a:schemeClr val="bg1"/>
                </a:solidFill>
                <a:latin typeface="Courier New" charset="0"/>
                <a:ea typeface="Courier New" charset="0"/>
                <a:cs typeface="Courier New" charset="0"/>
              </a:rPr>
              <a:t>nutrition</a:t>
            </a:r>
            <a:r>
              <a:rPr lang="en-US" dirty="0">
                <a:solidFill>
                  <a:schemeClr val="bg1"/>
                </a:solidFill>
              </a:rPr>
              <a:t>.</a:t>
            </a:r>
          </a:p>
          <a:p>
            <a:endParaRPr lang="en-US" dirty="0">
              <a:solidFill>
                <a:schemeClr val="bg1"/>
              </a:solidFill>
              <a:ea typeface="Arial" charset="0"/>
              <a:cs typeface="Arial" charset="0"/>
            </a:endParaRPr>
          </a:p>
        </p:txBody>
      </p:sp>
    </p:spTree>
    <p:extLst>
      <p:ext uri="{BB962C8B-B14F-4D97-AF65-F5344CB8AC3E}">
        <p14:creationId xmlns:p14="http://schemas.microsoft.com/office/powerpoint/2010/main" val="6167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Scatterplotts</a:t>
            </a:r>
            <a:endParaRPr lang="en-US"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36</a:t>
            </a:fld>
            <a:endParaRPr lang="en-US" altLang="en-US" sz="1200">
              <a:solidFill>
                <a:srgbClr val="D38E27"/>
              </a:solidFill>
              <a:latin typeface="Arial" charset="0"/>
            </a:endParaRPr>
          </a:p>
        </p:txBody>
      </p:sp>
      <p:sp>
        <p:nvSpPr>
          <p:cNvPr id="5" name="Rectangle 4"/>
          <p:cNvSpPr/>
          <p:nvPr/>
        </p:nvSpPr>
        <p:spPr>
          <a:xfrm>
            <a:off x="223751" y="1688763"/>
            <a:ext cx="8848897" cy="4893647"/>
          </a:xfrm>
          <a:prstGeom prst="rect">
            <a:avLst/>
          </a:prstGeom>
        </p:spPr>
        <p:txBody>
          <a:bodyPr wrap="square">
            <a:spAutoFit/>
          </a:bodyPr>
          <a:lstStyle/>
          <a:p>
            <a:r>
              <a:rPr lang="en-US" sz="1800" b="1" dirty="0" smtClean="0">
                <a:solidFill>
                  <a:schemeClr val="accent1"/>
                </a:solidFill>
                <a:latin typeface="Courier New" charset="0"/>
                <a:ea typeface="Courier New" charset="0"/>
                <a:cs typeface="Courier New" charset="0"/>
              </a:rPr>
              <a:t># scatter-plot : List&lt;Number&gt; List&lt;Number&gt; </a:t>
            </a:r>
            <a:r>
              <a:rPr lang="en-US" sz="1800" b="1" dirty="0" smtClean="0">
                <a:solidFill>
                  <a:schemeClr val="accent1"/>
                </a:solidFill>
                <a:latin typeface="Courier New" charset="0"/>
                <a:ea typeface="Courier New" charset="0"/>
                <a:cs typeface="Courier New" charset="0"/>
                <a:sym typeface="Wingdings"/>
              </a:rPr>
              <a:t> Series</a:t>
            </a:r>
            <a:endParaRPr lang="en-US" sz="1800" b="1" dirty="0" smtClean="0">
              <a:solidFill>
                <a:schemeClr val="accent1"/>
              </a:solidFill>
              <a:latin typeface="Courier New" charset="0"/>
              <a:ea typeface="Courier New" charset="0"/>
              <a:cs typeface="Courier New" charset="0"/>
            </a:endParaRPr>
          </a:p>
          <a:p>
            <a:r>
              <a:rPr lang="en-US" b="1" dirty="0" smtClean="0">
                <a:solidFill>
                  <a:schemeClr val="bg1"/>
                </a:solidFill>
              </a:rPr>
              <a:t> </a:t>
            </a:r>
            <a:r>
              <a:rPr lang="en-US" sz="1800" b="1" dirty="0" smtClean="0">
                <a:solidFill>
                  <a:schemeClr val="bg1"/>
                </a:solidFill>
                <a:latin typeface="Courier New" charset="0"/>
                <a:ea typeface="Courier New" charset="0"/>
                <a:cs typeface="Courier New" charset="0"/>
              </a:rPr>
              <a:t>sugar-v-calories </a:t>
            </a:r>
            <a:r>
              <a:rPr lang="en-US" sz="1800" b="1" dirty="0">
                <a:solidFill>
                  <a:schemeClr val="bg1"/>
                </a:solidFill>
                <a:latin typeface="Courier New" charset="0"/>
                <a:ea typeface="Courier New" charset="0"/>
                <a:cs typeface="Courier New" charset="0"/>
              </a:rPr>
              <a:t>= scatter-plot(calories-list, sugar-list</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endParaRPr lang="en-US" sz="1800" dirty="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 </a:t>
            </a:r>
          </a:p>
          <a:p>
            <a:r>
              <a:rPr lang="en-US" sz="1800" dirty="0" smtClean="0">
                <a:solidFill>
                  <a:schemeClr val="bg1"/>
                </a:solidFill>
                <a:latin typeface="Courier New" charset="0"/>
                <a:ea typeface="Courier New" charset="0"/>
                <a:cs typeface="Courier New" charset="0"/>
              </a:rPr>
              <a:t>plot1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plot2 </a:t>
            </a:r>
            <a:r>
              <a:rPr lang="en-US" sz="1800" dirty="0">
                <a:solidFill>
                  <a:schemeClr val="bg1"/>
                </a:solidFill>
                <a:latin typeface="Courier New" charset="0"/>
                <a:ea typeface="Courier New" charset="0"/>
                <a:cs typeface="Courier New" charset="0"/>
              </a:rPr>
              <a:t>= plot(sugar-v-calories)</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plot3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title("Calories and Sodium</a:t>
            </a:r>
            <a:r>
              <a:rPr lang="en-US" sz="1800" b="1"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x-max(600</a:t>
            </a:r>
            <a:r>
              <a:rPr lang="en-US" sz="1800" b="1" dirty="0" smtClean="0">
                <a:solidFill>
                  <a:schemeClr val="bg1"/>
                </a:solidFill>
                <a:latin typeface="Courier New" charset="0"/>
                <a:ea typeface="Courier New" charset="0"/>
                <a:cs typeface="Courier New" charset="0"/>
              </a:rPr>
              <a:t>)</a:t>
            </a:r>
          </a:p>
          <a:p>
            <a:endParaRPr lang="en-US" sz="1800" dirty="0" smtClean="0">
              <a:solidFill>
                <a:schemeClr val="bg1"/>
              </a:solidFill>
              <a:latin typeface="Courier New" charset="0"/>
              <a:ea typeface="Courier New" charset="0"/>
              <a:cs typeface="Courier New" charset="0"/>
            </a:endParaRPr>
          </a:p>
          <a:p>
            <a:r>
              <a:rPr lang="en-US" sz="1800" dirty="0" smtClean="0">
                <a:solidFill>
                  <a:schemeClr val="bg1"/>
                </a:solidFill>
                <a:latin typeface="Courier New" charset="0"/>
                <a:ea typeface="Courier New" charset="0"/>
                <a:cs typeface="Courier New" charset="0"/>
              </a:rPr>
              <a:t>plot4 </a:t>
            </a:r>
            <a:r>
              <a:rPr lang="en-US" sz="1800" dirty="0">
                <a:solidFill>
                  <a:schemeClr val="bg1"/>
                </a:solidFill>
                <a:latin typeface="Courier New" charset="0"/>
                <a:ea typeface="Courier New" charset="0"/>
                <a:cs typeface="Courier New" charset="0"/>
              </a:rPr>
              <a:t>= plot(sugar-v-calories</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title("Calories and Sodium</a:t>
            </a:r>
            <a:r>
              <a:rPr lang="en-US" sz="1800" dirty="0" smtClean="0">
                <a:solidFill>
                  <a:schemeClr val="bg1"/>
                </a:solidFill>
                <a:latin typeface="Courier New" charset="0"/>
                <a:ea typeface="Courier New" charset="0"/>
                <a:cs typeface="Courier New" charset="0"/>
              </a:rPr>
              <a:t>")</a:t>
            </a:r>
          </a:p>
          <a:p>
            <a:r>
              <a:rPr lang="en-US" sz="1800" dirty="0">
                <a:solidFill>
                  <a:schemeClr val="bg1"/>
                </a:solidFill>
                <a:latin typeface="Courier New" charset="0"/>
                <a:ea typeface="Courier New" charset="0"/>
                <a:cs typeface="Courier New" charset="0"/>
              </a:rPr>
              <a:t> </a:t>
            </a:r>
            <a:r>
              <a:rPr lang="en-US" sz="1800" dirty="0" smtClean="0">
                <a:solidFill>
                  <a:schemeClr val="bg1"/>
                </a:solidFill>
                <a:latin typeface="Courier New" charset="0"/>
                <a:ea typeface="Courier New" charset="0"/>
                <a:cs typeface="Courier New" charset="0"/>
              </a:rPr>
              <a:t> .</a:t>
            </a:r>
            <a:r>
              <a:rPr lang="en-US" sz="1800" dirty="0">
                <a:solidFill>
                  <a:schemeClr val="bg1"/>
                </a:solidFill>
                <a:latin typeface="Courier New" charset="0"/>
                <a:ea typeface="Courier New" charset="0"/>
                <a:cs typeface="Courier New" charset="0"/>
              </a:rPr>
              <a:t>x-max(600</a:t>
            </a:r>
            <a:r>
              <a:rPr lang="en-US" sz="1800" dirty="0" smtClean="0">
                <a:solidFill>
                  <a:schemeClr val="bg1"/>
                </a:solidFill>
                <a:latin typeface="Courier New" charset="0"/>
                <a:ea typeface="Courier New" charset="0"/>
                <a:cs typeface="Courier New" charset="0"/>
              </a:rPr>
              <a:t>)</a:t>
            </a:r>
          </a:p>
          <a:p>
            <a:r>
              <a:rPr lang="en-US" sz="1800" b="1" dirty="0">
                <a:solidFill>
                  <a:schemeClr val="bg1"/>
                </a:solidFill>
                <a:latin typeface="Courier New" charset="0"/>
                <a:ea typeface="Courier New" charset="0"/>
                <a:cs typeface="Courier New" charset="0"/>
              </a:rPr>
              <a:t> </a:t>
            </a:r>
            <a:r>
              <a:rPr lang="en-US" sz="1800" b="1" dirty="0" smtClean="0">
                <a:solidFill>
                  <a:schemeClr val="bg1"/>
                </a:solidFill>
                <a:latin typeface="Courier New" charset="0"/>
                <a:ea typeface="Courier New" charset="0"/>
                <a:cs typeface="Courier New" charset="0"/>
              </a:rPr>
              <a:t> .</a:t>
            </a:r>
            <a:r>
              <a:rPr lang="en-US" sz="1800" b="1" dirty="0">
                <a:solidFill>
                  <a:schemeClr val="bg1"/>
                </a:solidFill>
                <a:latin typeface="Courier New" charset="0"/>
                <a:ea typeface="Courier New" charset="0"/>
                <a:cs typeface="Courier New" charset="0"/>
              </a:rPr>
              <a:t>y-max(400)</a:t>
            </a:r>
          </a:p>
        </p:txBody>
      </p:sp>
    </p:spTree>
    <p:extLst>
      <p:ext uri="{BB962C8B-B14F-4D97-AF65-F5344CB8AC3E}">
        <p14:creationId xmlns:p14="http://schemas.microsoft.com/office/powerpoint/2010/main" val="14899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animEffect transition="in" filter="fade">
                                      <p:cBhvr>
                                        <p:cTn id="17" dur="500"/>
                                        <p:tgtEl>
                                          <p:spTgt spid="5">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fade">
                                      <p:cBhvr>
                                        <p:cTn id="22" dur="500"/>
                                        <p:tgtEl>
                                          <p:spTgt spid="5">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animEffect transition="in" filter="fade">
                                      <p:cBhvr>
                                        <p:cTn id="25" dur="500"/>
                                        <p:tgtEl>
                                          <p:spTgt spid="5">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11" end="11"/>
                                            </p:txEl>
                                          </p:spTgt>
                                        </p:tgtEl>
                                        <p:attrNameLst>
                                          <p:attrName>style.visibility</p:attrName>
                                        </p:attrNameLst>
                                      </p:cBhvr>
                                      <p:to>
                                        <p:strVal val="visible"/>
                                      </p:to>
                                    </p:set>
                                    <p:animEffect transition="in" filter="fade">
                                      <p:cBhvr>
                                        <p:cTn id="28" dur="500"/>
                                        <p:tgtEl>
                                          <p:spTgt spid="5">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animEffect transition="in" filter="fade">
                                      <p:cBhvr>
                                        <p:cTn id="33" dur="500"/>
                                        <p:tgtEl>
                                          <p:spTgt spid="5">
                                            <p:txEl>
                                              <p:pRg st="13" end="1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4" end="14"/>
                                            </p:txEl>
                                          </p:spTgt>
                                        </p:tgtEl>
                                        <p:attrNameLst>
                                          <p:attrName>style.visibility</p:attrName>
                                        </p:attrNameLst>
                                      </p:cBhvr>
                                      <p:to>
                                        <p:strVal val="visible"/>
                                      </p:to>
                                    </p:set>
                                    <p:animEffect transition="in" filter="fade">
                                      <p:cBhvr>
                                        <p:cTn id="36" dur="500"/>
                                        <p:tgtEl>
                                          <p:spTgt spid="5">
                                            <p:txEl>
                                              <p:pRg st="14" end="1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5" end="15"/>
                                            </p:txEl>
                                          </p:spTgt>
                                        </p:tgtEl>
                                        <p:attrNameLst>
                                          <p:attrName>style.visibility</p:attrName>
                                        </p:attrNameLst>
                                      </p:cBhvr>
                                      <p:to>
                                        <p:strVal val="visible"/>
                                      </p:to>
                                    </p:set>
                                    <p:animEffect transition="in" filter="fade">
                                      <p:cBhvr>
                                        <p:cTn id="39" dur="500"/>
                                        <p:tgtEl>
                                          <p:spTgt spid="5">
                                            <p:txEl>
                                              <p:pRg st="15" end="1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6" end="16"/>
                                            </p:txEl>
                                          </p:spTgt>
                                        </p:tgtEl>
                                        <p:attrNameLst>
                                          <p:attrName>style.visibility</p:attrName>
                                        </p:attrNameLst>
                                      </p:cBhvr>
                                      <p:to>
                                        <p:strVal val="visible"/>
                                      </p:to>
                                    </p:set>
                                    <p:animEffect transition="in" filter="fade">
                                      <p:cBhvr>
                                        <p:cTn id="42"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39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4800" i="1" dirty="0" smtClean="0">
                <a:latin typeface="Arial" charset="0"/>
                <a:ea typeface="Arial" charset="0"/>
                <a:cs typeface="Arial" charset="0"/>
              </a:rPr>
              <a:t>“</a:t>
            </a:r>
            <a:r>
              <a:rPr lang="en-US" altLang="en-US" sz="4800" i="1" dirty="0" smtClean="0">
                <a:latin typeface="Arial" charset="0"/>
                <a:ea typeface="Arial" charset="0"/>
                <a:cs typeface="Arial" charset="0"/>
              </a:rPr>
              <a:t>What is the relationship between calories and sugar?”</a:t>
            </a:r>
          </a:p>
          <a:p>
            <a:pPr algn="r" eaLnBrk="1" hangingPunct="1">
              <a:lnSpc>
                <a:spcPct val="200000"/>
              </a:lnSpc>
              <a:spcAft>
                <a:spcPts val="1800"/>
              </a:spcAft>
              <a:buClr>
                <a:srgbClr val="4C4C4C"/>
              </a:buClr>
              <a:buSzTx/>
              <a:buNone/>
            </a:pPr>
            <a:r>
              <a:rPr lang="en-US" sz="2000" i="1" dirty="0" smtClean="0">
                <a:latin typeface="Arial" charset="0"/>
                <a:ea typeface="Arial" charset="0"/>
                <a:cs typeface="Arial" charset="0"/>
              </a:rPr>
              <a:t>- Write your answer on Page 4</a:t>
            </a:r>
            <a:endParaRPr lang="en-US" sz="2000" i="1"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37</a:t>
            </a:fld>
            <a:endParaRPr lang="en-US" altLang="en-US" sz="1200">
              <a:solidFill>
                <a:srgbClr val="D38E27"/>
              </a:solidFill>
              <a:latin typeface="Arial" charset="0"/>
            </a:endParaRPr>
          </a:p>
        </p:txBody>
      </p:sp>
    </p:spTree>
    <p:extLst>
      <p:ext uri="{BB962C8B-B14F-4D97-AF65-F5344CB8AC3E}">
        <p14:creationId xmlns:p14="http://schemas.microsoft.com/office/powerpoint/2010/main" val="2010000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Choose Your Dataset</a:t>
            </a:r>
            <a:endParaRPr lang="en-US" dirty="0"/>
          </a:p>
        </p:txBody>
      </p:sp>
      <p:sp>
        <p:nvSpPr>
          <p:cNvPr id="4" name="Rectangle 3"/>
          <p:cNvSpPr>
            <a:spLocks noChangeArrowheads="1"/>
          </p:cNvSpPr>
          <p:nvPr/>
        </p:nvSpPr>
        <p:spPr bwMode="auto">
          <a:xfrm>
            <a:off x="304800" y="1819275"/>
            <a:ext cx="8610600" cy="389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000" dirty="0" smtClean="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1800" dirty="0" smtClean="0">
                <a:latin typeface="Arial" charset="0"/>
                <a:ea typeface="Arial" charset="0"/>
                <a:cs typeface="Arial" charset="0"/>
              </a:rPr>
              <a:t>We’ll be adding more</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find your own (</a:t>
            </a:r>
            <a:r>
              <a:rPr lang="en-US" sz="1800" dirty="0" err="1" smtClean="0">
                <a:latin typeface="Arial" charset="0"/>
                <a:ea typeface="Arial" charset="0"/>
                <a:cs typeface="Arial" charset="0"/>
              </a:rPr>
              <a:t>data.gov</a:t>
            </a:r>
            <a:r>
              <a:rPr lang="en-US" sz="1800" dirty="0" smtClean="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1800" dirty="0" smtClean="0">
                <a:latin typeface="Arial" charset="0"/>
                <a:ea typeface="Arial" charset="0"/>
                <a:cs typeface="Arial" charset="0"/>
              </a:rPr>
              <a:t>You can collect your own using Google forms!</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What question do you have about this dataset?</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Open and Save a Copy of the </a:t>
            </a:r>
            <a:r>
              <a:rPr lang="en-US" sz="2000" b="1" dirty="0" err="1" smtClean="0">
                <a:latin typeface="Arial" charset="0"/>
                <a:ea typeface="Arial" charset="0"/>
                <a:cs typeface="Arial" charset="0"/>
              </a:rPr>
              <a:t>Pyret</a:t>
            </a:r>
            <a:r>
              <a:rPr lang="en-US" sz="2000" b="1" dirty="0" smtClean="0">
                <a:latin typeface="Arial" charset="0"/>
                <a:ea typeface="Arial" charset="0"/>
                <a:cs typeface="Arial" charset="0"/>
              </a:rPr>
              <a:t> Starter File </a:t>
            </a:r>
            <a:r>
              <a:rPr lang="en-US" sz="2000" dirty="0" smtClean="0">
                <a:latin typeface="Arial" charset="0"/>
                <a:ea typeface="Arial" charset="0"/>
                <a:cs typeface="Arial" charset="0"/>
              </a:rPr>
              <a:t>and </a:t>
            </a:r>
            <a:r>
              <a:rPr lang="en-US" sz="2000" b="1" dirty="0" smtClean="0">
                <a:latin typeface="Arial" charset="0"/>
                <a:ea typeface="Arial" charset="0"/>
                <a:cs typeface="Arial" charset="0"/>
              </a:rPr>
              <a:t>Project Report</a:t>
            </a:r>
          </a:p>
          <a:p>
            <a:pPr marL="342900" indent="-342900" eaLnBrk="1" hangingPunct="1">
              <a:lnSpc>
                <a:spcPct val="200000"/>
              </a:lnSpc>
              <a:spcAft>
                <a:spcPts val="1800"/>
              </a:spcAft>
              <a:buClr>
                <a:srgbClr val="4C4C4C"/>
              </a:buClr>
              <a:buSzTx/>
            </a:pPr>
            <a:r>
              <a:rPr lang="en-US" sz="2000" dirty="0" smtClean="0">
                <a:latin typeface="Arial" charset="0"/>
                <a:ea typeface="Arial" charset="0"/>
                <a:cs typeface="Arial" charset="0"/>
              </a:rPr>
              <a:t>Complete Questions 1-3 in your Project Report</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38</a:t>
            </a:fld>
            <a:endParaRPr lang="en-US" altLang="en-US" sz="1200">
              <a:solidFill>
                <a:srgbClr val="D38E27"/>
              </a:solidFill>
              <a:latin typeface="Arial" charset="0"/>
            </a:endParaRPr>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Content Placeholder 2"/>
          <p:cNvSpPr>
            <a:spLocks noGrp="1"/>
          </p:cNvSpPr>
          <p:nvPr>
            <p:ph idx="1"/>
          </p:nvPr>
        </p:nvSpPr>
        <p:spPr>
          <a:xfrm>
            <a:off x="301625" y="3505200"/>
            <a:ext cx="8686800" cy="609600"/>
          </a:xfrm>
        </p:spPr>
        <p:txBody>
          <a:bodyPr/>
          <a:lstStyle/>
          <a:p>
            <a:pPr marL="0" indent="0" algn="ctr">
              <a:buFont typeface="Wingdings" charset="2"/>
              <a:buNone/>
            </a:pPr>
            <a:r>
              <a:rPr lang="en-US" altLang="en-US">
                <a:latin typeface="Helvetica" charset="0"/>
                <a:ea typeface="ＭＳ Ｐゴシック" charset="-128"/>
                <a:cs typeface="Helvetica" charset="0"/>
              </a:rPr>
              <a:t>10min Break!</a:t>
            </a:r>
          </a:p>
        </p:txBody>
      </p:sp>
      <p:sp>
        <p:nvSpPr>
          <p:cNvPr id="67586"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9C15683F-2BEE-114F-A21B-A5B2152FD11F}" type="slidenum">
              <a:rPr lang="en-US" altLang="en-US" sz="1200">
                <a:solidFill>
                  <a:srgbClr val="D38E27"/>
                </a:solidFill>
                <a:latin typeface="Arial" charset="0"/>
              </a:rPr>
              <a:pPr>
                <a:spcBef>
                  <a:spcPct val="0"/>
                </a:spcBef>
                <a:buClrTx/>
                <a:buSzTx/>
                <a:buFontTx/>
                <a:buNone/>
              </a:pPr>
              <a:t>39</a:t>
            </a:fld>
            <a:endParaRPr lang="en-US" altLang="en-US" sz="1200">
              <a:solidFill>
                <a:srgbClr val="D38E27"/>
              </a:solidFill>
              <a:latin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Goals for this Workshop</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Understand what “Data Science” is, any it matters</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Get comfortable with </a:t>
            </a:r>
            <a:r>
              <a:rPr lang="en-US" altLang="en-US" dirty="0" smtClean="0">
                <a:ea typeface="ＭＳ Ｐゴシック" charset="-128"/>
                <a:cs typeface="Helvetica" charset="0"/>
              </a:rPr>
              <a:t>programming in </a:t>
            </a:r>
            <a:r>
              <a:rPr lang="en-US" altLang="en-US" dirty="0" err="1" smtClean="0">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a:t>
            </a:r>
            <a:r>
              <a:rPr lang="en-US" altLang="en-US" dirty="0" smtClean="0">
                <a:ea typeface="ＭＳ Ｐゴシック" charset="-128"/>
                <a:cs typeface="Helvetica" charset="0"/>
              </a:rPr>
              <a:t>pedagogy</a:t>
            </a:r>
          </a:p>
          <a:p>
            <a:pPr>
              <a:lnSpc>
                <a:spcPct val="150000"/>
              </a:lnSpc>
            </a:pPr>
            <a:r>
              <a:rPr lang="en-US" altLang="en-US" i="1" dirty="0" smtClean="0">
                <a:ea typeface="ＭＳ Ｐゴシック" charset="-128"/>
                <a:cs typeface="Helvetica" charset="0"/>
              </a:rPr>
              <a:t>Get your feedback</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4</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3</a:t>
            </a:r>
            <a:endParaRPr lang="en-US" dirty="0"/>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819275"/>
            <a:ext cx="86106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000" dirty="0" smtClean="0">
                <a:latin typeface="Arial" charset="0"/>
                <a:ea typeface="Arial" charset="0"/>
                <a:cs typeface="Arial" charset="0"/>
              </a:rPr>
              <a:t>“</a:t>
            </a:r>
            <a:r>
              <a:rPr lang="en-US" sz="2000" dirty="0"/>
              <a:t>According to the US Census Bureau, the average American household earned more than $45,000 in 2003 - more than 3x the poverty line that year. Can we conclude that only a small percentage of Americans were in poverty that year</a:t>
            </a:r>
            <a:r>
              <a:rPr lang="en-US" sz="2000" dirty="0" smtClean="0"/>
              <a:t>?</a:t>
            </a:r>
            <a:r>
              <a:rPr lang="en-US" altLang="en-US" sz="2000"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41</a:t>
            </a:fld>
            <a:endParaRPr lang="en-US" altLang="en-US" sz="1200">
              <a:solidFill>
                <a:srgbClr val="D38E27"/>
              </a:solidFill>
              <a:latin typeface="Arial" charset="0"/>
            </a:endParaRPr>
          </a:p>
        </p:txBody>
      </p:sp>
    </p:spTree>
    <p:extLst>
      <p:ext uri="{BB962C8B-B14F-4D97-AF65-F5344CB8AC3E}">
        <p14:creationId xmlns:p14="http://schemas.microsoft.com/office/powerpoint/2010/main" val="749707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New Dataset: </a:t>
            </a:r>
            <a:r>
              <a:rPr lang="en-US" dirty="0" smtClean="0">
                <a:latin typeface="Courier New" charset="0"/>
                <a:ea typeface="Courier New" charset="0"/>
                <a:cs typeface="Courier New" charset="0"/>
              </a:rPr>
              <a:t>Countries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21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3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sz="2400" dirty="0" smtClean="0">
                <a:latin typeface="Arial" charset="0"/>
                <a:ea typeface="Arial" charset="0"/>
                <a:cs typeface="Arial" charset="0"/>
              </a:rPr>
              <a:t>Save a Copy and click Run</a:t>
            </a:r>
          </a:p>
          <a:p>
            <a:pPr marL="342900" indent="-342900" eaLnBrk="1" hangingPunct="1">
              <a:spcAft>
                <a:spcPts val="1800"/>
              </a:spcAft>
              <a:buClr>
                <a:srgbClr val="4C4C4C"/>
              </a:buClr>
              <a:buSzTx/>
            </a:pPr>
            <a:r>
              <a:rPr lang="en-US" sz="2400" dirty="0" smtClean="0">
                <a:latin typeface="Arial" charset="0"/>
                <a:ea typeface="Arial" charset="0"/>
                <a:cs typeface="Arial" charset="0"/>
              </a:rPr>
              <a:t>Review: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tables are being loaded here?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are the columns of </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 </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Are they categorical or quantitative?</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What do they tell us about each country?</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42</a:t>
            </a:fld>
            <a:endParaRPr lang="en-US" altLang="en-US" sz="1200">
              <a:solidFill>
                <a:srgbClr val="D38E27"/>
              </a:solidFill>
              <a:latin typeface="Arial" charset="0"/>
            </a:endParaRPr>
          </a:p>
        </p:txBody>
      </p:sp>
    </p:spTree>
    <p:extLst>
      <p:ext uri="{BB962C8B-B14F-4D97-AF65-F5344CB8AC3E}">
        <p14:creationId xmlns:p14="http://schemas.microsoft.com/office/powerpoint/2010/main" val="817856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Defining Lists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spcAft>
                <a:spcPts val="1800"/>
              </a:spcAft>
              <a:buClr>
                <a:srgbClr val="4C4C4C"/>
              </a:buClr>
              <a:buSzTx/>
              <a:buNone/>
            </a:pPr>
            <a:r>
              <a:rPr lang="en-US" altLang="en-US" sz="2400" dirty="0">
                <a:latin typeface="Courier New" charset="0"/>
                <a:ea typeface="Courier New" charset="0"/>
                <a:cs typeface="Courier New" charset="0"/>
              </a:rPr>
              <a:t>a</a:t>
            </a:r>
            <a:r>
              <a:rPr lang="en-US" altLang="en-US" sz="2400" dirty="0" smtClean="0">
                <a:latin typeface="Courier New" charset="0"/>
                <a:ea typeface="Courier New" charset="0"/>
                <a:cs typeface="Courier New" charset="0"/>
              </a:rPr>
              <a:t> = [list: 1, 1 , 4]</a:t>
            </a:r>
            <a:endParaRPr lang="en-US" sz="2400" dirty="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a:t>
            </a:r>
            <a:r>
              <a:rPr lang="en-US" sz="2200" i="1" dirty="0" smtClean="0">
                <a:latin typeface="Arial" charset="0"/>
                <a:ea typeface="Arial" charset="0"/>
                <a:cs typeface="Arial" charset="0"/>
              </a:rPr>
              <a:t>Name</a:t>
            </a:r>
            <a:r>
              <a:rPr lang="en-US" sz="2200" dirty="0" smtClean="0">
                <a:latin typeface="Arial" charset="0"/>
                <a:ea typeface="Arial" charset="0"/>
                <a:cs typeface="Arial" charset="0"/>
              </a:rPr>
              <a:t>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its </a:t>
            </a:r>
            <a:r>
              <a:rPr lang="en-US" sz="2200" i="1" dirty="0" smtClean="0">
                <a:latin typeface="Arial" charset="0"/>
                <a:ea typeface="Arial" charset="0"/>
                <a:cs typeface="Arial" charset="0"/>
              </a:rPr>
              <a:t>Type?</a:t>
            </a:r>
          </a:p>
          <a:p>
            <a:pPr marL="342900" indent="-342900" eaLnBrk="1" hangingPunct="1">
              <a:spcAft>
                <a:spcPts val="1800"/>
              </a:spcAft>
              <a:buClr>
                <a:srgbClr val="4C4C4C"/>
              </a:buClr>
              <a:buSzTx/>
            </a:pPr>
            <a:r>
              <a:rPr lang="en-US" sz="2200" dirty="0" smtClean="0">
                <a:latin typeface="Arial" charset="0"/>
                <a:ea typeface="Arial" charset="0"/>
                <a:cs typeface="Arial" charset="0"/>
              </a:rPr>
              <a:t>Define lists of your own</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all the days of the week</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the first 10 even numbers</a:t>
            </a:r>
          </a:p>
          <a:p>
            <a:pPr marL="1085850" lvl="1" indent="-342900" eaLnBrk="1" hangingPunct="1">
              <a:spcAft>
                <a:spcPts val="1800"/>
              </a:spcAft>
              <a:buClr>
                <a:srgbClr val="4C4C4C"/>
              </a:buClr>
              <a:buSzTx/>
            </a:pPr>
            <a:r>
              <a:rPr lang="en-US" sz="2000" dirty="0" smtClean="0">
                <a:latin typeface="Arial" charset="0"/>
                <a:ea typeface="Arial" charset="0"/>
                <a:cs typeface="Arial" charset="0"/>
              </a:rPr>
              <a:t>A list of your favorite colors</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43</a:t>
            </a:fld>
            <a:endParaRPr lang="en-US" altLang="en-US" sz="1200">
              <a:solidFill>
                <a:srgbClr val="D38E27"/>
              </a:solidFill>
              <a:latin typeface="Arial" charset="0"/>
            </a:endParaRPr>
          </a:p>
        </p:txBody>
      </p:sp>
    </p:spTree>
    <p:extLst>
      <p:ext uri="{BB962C8B-B14F-4D97-AF65-F5344CB8AC3E}">
        <p14:creationId xmlns:p14="http://schemas.microsoft.com/office/powerpoint/2010/main" val="1158696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8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Mean</a:t>
            </a:r>
            <a:r>
              <a:rPr lang="en-US" sz="2200" dirty="0" smtClean="0">
                <a:latin typeface="Arial" charset="0"/>
                <a:ea typeface="Arial" charset="0"/>
                <a:cs typeface="Arial" charset="0"/>
              </a:rPr>
              <a:t> is the sum of the elements of a list, dividing by the length of the list.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sym typeface="Wingdings"/>
              </a:rPr>
              <a:t>mean([list: 1, 2, 3, 4])</a:t>
            </a:r>
          </a:p>
          <a:p>
            <a:pPr algn="ctr" eaLnBrk="1" hangingPunct="1">
              <a:spcAft>
                <a:spcPts val="1800"/>
              </a:spcAft>
              <a:buClr>
                <a:srgbClr val="4C4C4C"/>
              </a:buClr>
              <a:buSzTx/>
              <a:buNone/>
            </a:pPr>
            <a:endParaRPr lang="en-US" sz="2200" dirty="0">
              <a:solidFill>
                <a:schemeClr val="accent1"/>
              </a:solidFill>
              <a:latin typeface="Arial" charset="0"/>
              <a:ea typeface="Arial" charset="0"/>
              <a:cs typeface="Arial" charset="0"/>
              <a:sym typeface="Wingdings"/>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How do you take the </a:t>
            </a:r>
            <a:r>
              <a:rPr lang="en-US" sz="2200" dirty="0" smtClean="0">
                <a:latin typeface="Courier New" charset="0"/>
                <a:ea typeface="Courier New" charset="0"/>
                <a:cs typeface="Courier New" charset="0"/>
              </a:rPr>
              <a:t>mean</a:t>
            </a:r>
            <a:r>
              <a:rPr lang="en-US" sz="2200" dirty="0" smtClean="0">
                <a:latin typeface="Arial" charset="0"/>
                <a:ea typeface="Arial" charset="0"/>
                <a:cs typeface="Arial" charset="0"/>
              </a:rPr>
              <a:t> of </a:t>
            </a:r>
            <a:r>
              <a:rPr lang="en-US" sz="2200" dirty="0" smtClean="0">
                <a:latin typeface="Courier New" charset="0"/>
                <a:ea typeface="Courier New" charset="0"/>
                <a:cs typeface="Courier New" charset="0"/>
              </a:rPr>
              <a:t>a</a:t>
            </a:r>
            <a:r>
              <a:rPr lang="en-US" sz="2200" dirty="0" smtClean="0">
                <a:latin typeface="Arial" charset="0"/>
                <a:ea typeface="Arial" charset="0"/>
                <a:cs typeface="Arial" charset="0"/>
              </a:rPr>
              <a:t>? Test your answers from Page 8.</a:t>
            </a:r>
            <a:endParaRPr lang="en-US" sz="2200" dirty="0">
              <a:latin typeface="Arial" charset="0"/>
              <a:ea typeface="Arial" charset="0"/>
              <a:cs typeface="Arial" charset="0"/>
            </a:endParaRPr>
          </a:p>
          <a:p>
            <a:pPr algn="ctr" eaLnBrk="1" hangingPunct="1">
              <a:spcAft>
                <a:spcPts val="1800"/>
              </a:spcAft>
              <a:buClr>
                <a:srgbClr val="4C4C4C"/>
              </a:buClr>
              <a:buSzTx/>
              <a:buNone/>
            </a:pPr>
            <a:endParaRPr lang="en-US" sz="2200" dirty="0" smtClean="0">
              <a:solidFill>
                <a:schemeClr val="accent1"/>
              </a:solidFill>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44</a:t>
            </a:fld>
            <a:endParaRPr lang="en-US" altLang="en-US" sz="1200">
              <a:solidFill>
                <a:srgbClr val="D38E27"/>
              </a:solidFill>
              <a:latin typeface="Arial" charset="0"/>
            </a:endParaRPr>
          </a:p>
        </p:txBody>
      </p:sp>
    </p:spTree>
    <p:extLst>
      <p:ext uri="{BB962C8B-B14F-4D97-AF65-F5344CB8AC3E}">
        <p14:creationId xmlns:p14="http://schemas.microsoft.com/office/powerpoint/2010/main" val="10825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6106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Median</a:t>
            </a:r>
            <a:r>
              <a:rPr lang="en-US" sz="2200" dirty="0" smtClean="0">
                <a:latin typeface="Arial" charset="0"/>
                <a:ea typeface="Arial" charset="0"/>
                <a:cs typeface="Arial" charset="0"/>
              </a:rPr>
              <a:t> is the “middle” value of a list of numbers.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median of </a:t>
            </a:r>
            <a:r>
              <a:rPr lang="en-US" sz="2200" dirty="0" smtClean="0">
                <a:latin typeface="Courier New" charset="0"/>
                <a:ea typeface="Courier New" charset="0"/>
                <a:cs typeface="Courier New" charset="0"/>
              </a:rPr>
              <a:t>[list: 2, 3, 1]</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median of </a:t>
            </a:r>
            <a:r>
              <a:rPr lang="en-US" sz="2200" dirty="0">
                <a:latin typeface="Courier New" charset="0"/>
                <a:ea typeface="Courier New" charset="0"/>
                <a:cs typeface="Courier New" charset="0"/>
              </a:rPr>
              <a:t>[list: 2, </a:t>
            </a:r>
            <a:r>
              <a:rPr lang="en-US" sz="2200" dirty="0" smtClean="0">
                <a:latin typeface="Courier New" charset="0"/>
                <a:ea typeface="Courier New" charset="0"/>
                <a:cs typeface="Courier New" charset="0"/>
              </a:rPr>
              <a:t>3]</a:t>
            </a:r>
            <a:r>
              <a:rPr lang="en-US" sz="2200" dirty="0" smtClean="0">
                <a:latin typeface="Arial" charset="0"/>
                <a:ea typeface="Arial" charset="0"/>
                <a:cs typeface="Arial" charset="0"/>
              </a:rPr>
              <a:t>? </a:t>
            </a:r>
            <a:r>
              <a:rPr lang="en-US" sz="2200" dirty="0">
                <a:latin typeface="Arial" charset="0"/>
                <a:ea typeface="Arial" charset="0"/>
                <a:cs typeface="Arial" charset="0"/>
              </a:rPr>
              <a:t>Why</a:t>
            </a:r>
            <a:r>
              <a:rPr lang="en-US" sz="2200" dirty="0" smtClean="0">
                <a:latin typeface="Arial" charset="0"/>
                <a:ea typeface="Arial" charset="0"/>
                <a:cs typeface="Arial" charset="0"/>
              </a:rPr>
              <a:t>?</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err="1" smtClean="0">
                <a:latin typeface="Arial" charset="0"/>
                <a:ea typeface="Arial" charset="0"/>
                <a:cs typeface="Arial" charset="0"/>
              </a:rPr>
              <a:t>Pyret</a:t>
            </a:r>
            <a:r>
              <a:rPr lang="en-US" sz="2200" dirty="0" smtClean="0">
                <a:latin typeface="Arial" charset="0"/>
                <a:ea typeface="Arial" charset="0"/>
                <a:cs typeface="Arial" charset="0"/>
              </a:rPr>
              <a:t> has a </a:t>
            </a:r>
            <a:r>
              <a:rPr lang="en-US" sz="2200" dirty="0" smtClean="0">
                <a:latin typeface="Courier New" charset="0"/>
                <a:ea typeface="Courier New" charset="0"/>
                <a:cs typeface="Courier New" charset="0"/>
              </a:rPr>
              <a:t>median </a:t>
            </a:r>
            <a:r>
              <a:rPr lang="en-US" sz="2200" dirty="0" smtClean="0">
                <a:latin typeface="Arial" charset="0"/>
                <a:ea typeface="Arial" charset="0"/>
                <a:cs typeface="Arial" charset="0"/>
              </a:rPr>
              <a:t>function! What do you think its contract is?</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median :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err="1" smtClean="0">
                <a:solidFill>
                  <a:schemeClr val="accent1"/>
                </a:solidFill>
                <a:latin typeface="Courier New" charset="0"/>
                <a:ea typeface="Courier New" charset="0"/>
                <a:cs typeface="Courier New" charset="0"/>
                <a:sym typeface="Wingdings"/>
              </a:rPr>
              <a:t>medan</a:t>
            </a:r>
            <a:r>
              <a:rPr lang="en-US" sz="2400" dirty="0" smtClean="0">
                <a:solidFill>
                  <a:schemeClr val="accent1"/>
                </a:solidFill>
                <a:latin typeface="Courier New" charset="0"/>
                <a:ea typeface="Courier New" charset="0"/>
                <a:cs typeface="Courier New" charset="0"/>
                <a:sym typeface="Wingdings"/>
              </a:rPr>
              <a:t>([list: 2, 3, 1])</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a:latin typeface="Courier New" charset="0"/>
                <a:ea typeface="Courier New" charset="0"/>
                <a:cs typeface="Courier New" charset="0"/>
              </a:rPr>
              <a:t>mean</a:t>
            </a:r>
            <a:r>
              <a:rPr lang="en-US" sz="2200" dirty="0">
                <a:latin typeface="Arial" charset="0"/>
                <a:ea typeface="Arial" charset="0"/>
                <a:cs typeface="Arial" charset="0"/>
              </a:rPr>
              <a:t> 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45</a:t>
            </a:fld>
            <a:endParaRPr lang="en-US" altLang="en-US" sz="1200">
              <a:solidFill>
                <a:srgbClr val="D38E27"/>
              </a:solidFill>
              <a:latin typeface="Arial" charset="0"/>
            </a:endParaRPr>
          </a:p>
        </p:txBody>
      </p:sp>
    </p:spTree>
    <p:extLst>
      <p:ext uri="{BB962C8B-B14F-4D97-AF65-F5344CB8AC3E}">
        <p14:creationId xmlns:p14="http://schemas.microsoft.com/office/powerpoint/2010/main" val="192362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38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The </a:t>
            </a:r>
            <a:r>
              <a:rPr lang="en-US" sz="2200" i="1" dirty="0" smtClean="0">
                <a:latin typeface="Arial" charset="0"/>
                <a:ea typeface="Arial" charset="0"/>
                <a:cs typeface="Arial" charset="0"/>
              </a:rPr>
              <a:t>Mode </a:t>
            </a:r>
            <a:r>
              <a:rPr lang="en-US" sz="2200" dirty="0" smtClean="0">
                <a:latin typeface="Arial" charset="0"/>
                <a:ea typeface="Arial" charset="0"/>
                <a:cs typeface="Arial" charset="0"/>
              </a:rPr>
              <a:t>is the element that appears </a:t>
            </a:r>
            <a:r>
              <a:rPr lang="en-US" sz="2200" i="1" dirty="0" smtClean="0">
                <a:latin typeface="Arial" charset="0"/>
                <a:ea typeface="Arial" charset="0"/>
                <a:cs typeface="Arial" charset="0"/>
              </a:rPr>
              <a:t>most often</a:t>
            </a:r>
            <a:r>
              <a:rPr lang="en-US" sz="2200" dirty="0" smtClean="0">
                <a:latin typeface="Arial" charset="0"/>
                <a:ea typeface="Arial" charset="0"/>
                <a:cs typeface="Arial" charset="0"/>
              </a:rPr>
              <a:t> in a list.</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mode of </a:t>
            </a:r>
            <a:r>
              <a:rPr lang="en-US" sz="2200" dirty="0" smtClean="0">
                <a:latin typeface="Courier New" charset="0"/>
                <a:ea typeface="Courier New" charset="0"/>
                <a:cs typeface="Courier New" charset="0"/>
              </a:rPr>
              <a:t>[list: 1, 2, 2, 3, 4]</a:t>
            </a:r>
            <a:r>
              <a:rPr lang="en-US" sz="2200" dirty="0" smtClean="0">
                <a:latin typeface="Arial" charset="0"/>
                <a:ea typeface="Arial" charset="0"/>
                <a:cs typeface="Arial" charset="0"/>
              </a:rPr>
              <a:t>? Why?</a:t>
            </a:r>
          </a:p>
          <a:p>
            <a:pPr marL="342900" indent="-342900" eaLnBrk="1" hangingPunct="1">
              <a:spcAft>
                <a:spcPts val="1800"/>
              </a:spcAft>
              <a:buClr>
                <a:srgbClr val="4C4C4C"/>
              </a:buClr>
              <a:buSzTx/>
            </a:pPr>
            <a:r>
              <a:rPr lang="en-US" sz="2200" dirty="0">
                <a:latin typeface="Arial" charset="0"/>
                <a:ea typeface="Arial" charset="0"/>
                <a:cs typeface="Arial" charset="0"/>
              </a:rPr>
              <a:t>What is the mode of </a:t>
            </a:r>
            <a:r>
              <a:rPr lang="en-US" sz="2200" dirty="0">
                <a:latin typeface="Courier New" charset="0"/>
                <a:ea typeface="Courier New" charset="0"/>
                <a:cs typeface="Courier New" charset="0"/>
              </a:rPr>
              <a:t>[list: 1</a:t>
            </a:r>
            <a:r>
              <a:rPr lang="en-US" sz="2200" dirty="0" smtClean="0">
                <a:latin typeface="Courier New" charset="0"/>
                <a:ea typeface="Courier New" charset="0"/>
                <a:cs typeface="Courier New" charset="0"/>
              </a:rPr>
              <a:t>, 1, </a:t>
            </a:r>
            <a:r>
              <a:rPr lang="en-US" sz="2200" dirty="0">
                <a:latin typeface="Courier New" charset="0"/>
                <a:ea typeface="Courier New" charset="0"/>
                <a:cs typeface="Courier New" charset="0"/>
              </a:rPr>
              <a:t>2, 3, </a:t>
            </a:r>
            <a:r>
              <a:rPr lang="en-US" sz="2200" dirty="0" smtClean="0">
                <a:latin typeface="Courier New" charset="0"/>
                <a:ea typeface="Courier New" charset="0"/>
                <a:cs typeface="Courier New" charset="0"/>
              </a:rPr>
              <a:t>4, 4]</a:t>
            </a:r>
            <a:r>
              <a:rPr lang="en-US" sz="2200" dirty="0" smtClean="0">
                <a:latin typeface="Arial" charset="0"/>
                <a:ea typeface="Arial" charset="0"/>
                <a:cs typeface="Arial" charset="0"/>
              </a:rPr>
              <a:t>? </a:t>
            </a:r>
            <a:r>
              <a:rPr lang="en-US" sz="2200" dirty="0">
                <a:latin typeface="Arial" charset="0"/>
                <a:ea typeface="Arial" charset="0"/>
                <a:cs typeface="Arial" charset="0"/>
              </a:rPr>
              <a:t>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We have 2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functions! What do you think their contracts are?</a:t>
            </a:r>
          </a:p>
          <a:p>
            <a:pPr lvl="2" eaLnBrk="1" hangingPunct="1">
              <a:spcAft>
                <a:spcPts val="0"/>
              </a:spcAft>
              <a:buClr>
                <a:srgbClr val="4C4C4C"/>
              </a:buClr>
              <a:buSzTx/>
              <a:buNone/>
            </a:pPr>
            <a:r>
              <a:rPr lang="en-US" sz="2400" dirty="0" smtClean="0">
                <a:solidFill>
                  <a:schemeClr val="accent1"/>
                </a:solidFill>
                <a:latin typeface="Courier New" charset="0"/>
                <a:ea typeface="Courier New" charset="0"/>
                <a:cs typeface="Courier New" charset="0"/>
              </a:rPr>
              <a:t># mode: List&lt;Number&gt; </a:t>
            </a:r>
            <a:r>
              <a:rPr lang="en-US" sz="2400" dirty="0" smtClean="0">
                <a:solidFill>
                  <a:schemeClr val="accent1"/>
                </a:solidFill>
                <a:latin typeface="Courier New" charset="0"/>
                <a:ea typeface="Courier New" charset="0"/>
                <a:cs typeface="Courier New" charset="0"/>
                <a:sym typeface="Wingdings"/>
              </a:rPr>
              <a:t> Number</a:t>
            </a:r>
          </a:p>
          <a:p>
            <a:pPr lvl="2" eaLnBrk="1" hangingPunct="1">
              <a:spcAft>
                <a:spcPts val="0"/>
              </a:spcAft>
              <a:buClr>
                <a:srgbClr val="4C4C4C"/>
              </a:buClr>
              <a:buSzTx/>
              <a:buNone/>
            </a:pPr>
            <a:r>
              <a:rPr lang="en-US" sz="2400" dirty="0">
                <a:solidFill>
                  <a:schemeClr val="accent1"/>
                </a:solidFill>
                <a:latin typeface="Courier New" charset="0"/>
                <a:ea typeface="Courier New" charset="0"/>
                <a:cs typeface="Courier New" charset="0"/>
              </a:rPr>
              <a:t># </a:t>
            </a:r>
            <a:r>
              <a:rPr lang="en-US" sz="2400" dirty="0" smtClean="0">
                <a:solidFill>
                  <a:schemeClr val="accent1"/>
                </a:solidFill>
                <a:latin typeface="Courier New" charset="0"/>
                <a:ea typeface="Courier New" charset="0"/>
                <a:cs typeface="Courier New" charset="0"/>
              </a:rPr>
              <a:t>modes: </a:t>
            </a:r>
            <a:r>
              <a:rPr lang="en-US" sz="2400" dirty="0">
                <a:solidFill>
                  <a:schemeClr val="accent1"/>
                </a:solidFill>
                <a:latin typeface="Courier New" charset="0"/>
                <a:ea typeface="Courier New" charset="0"/>
                <a:cs typeface="Courier New" charset="0"/>
              </a:rPr>
              <a:t>List&lt;Number&gt; </a:t>
            </a:r>
            <a:r>
              <a:rPr lang="en-US" sz="2400" dirty="0">
                <a:solidFill>
                  <a:schemeClr val="accent1"/>
                </a:solidFill>
                <a:latin typeface="Courier New" charset="0"/>
                <a:ea typeface="Courier New" charset="0"/>
                <a:cs typeface="Courier New" charset="0"/>
                <a:sym typeface="Wingdings"/>
              </a:rPr>
              <a:t> </a:t>
            </a:r>
            <a:r>
              <a:rPr lang="en-US" sz="2400" dirty="0" smtClean="0">
                <a:solidFill>
                  <a:schemeClr val="accent1"/>
                </a:solidFill>
                <a:latin typeface="Courier New" charset="0"/>
                <a:ea typeface="Courier New" charset="0"/>
                <a:cs typeface="Courier New" charset="0"/>
                <a:sym typeface="Wingdings"/>
              </a:rPr>
              <a:t>List&lt;Number&gt;</a:t>
            </a:r>
            <a:endParaRPr lang="en-US" sz="2400" dirty="0">
              <a:solidFill>
                <a:schemeClr val="accent1"/>
              </a:solidFill>
              <a:latin typeface="Courier New" charset="0"/>
              <a:ea typeface="Courier New" charset="0"/>
              <a:cs typeface="Courier New" charset="0"/>
              <a:sym typeface="Wingdings"/>
            </a:endParaRP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a:p>
            <a:pPr marL="344488" indent="-344488" eaLnBrk="1" hangingPunct="1">
              <a:spcAft>
                <a:spcPts val="0"/>
              </a:spcAft>
              <a:buClr>
                <a:srgbClr val="4C4C4C"/>
              </a:buClr>
              <a:buSzTx/>
            </a:pPr>
            <a:r>
              <a:rPr lang="en-US" sz="2200" dirty="0">
                <a:latin typeface="Arial" charset="0"/>
                <a:ea typeface="Arial" charset="0"/>
                <a:cs typeface="Arial" charset="0"/>
              </a:rPr>
              <a:t>How do you take the </a:t>
            </a:r>
            <a:r>
              <a:rPr lang="en-US" sz="2200" dirty="0" smtClean="0">
                <a:latin typeface="Courier New" charset="0"/>
                <a:ea typeface="Courier New" charset="0"/>
                <a:cs typeface="Courier New" charset="0"/>
              </a:rPr>
              <a:t>mode </a:t>
            </a:r>
            <a:r>
              <a:rPr lang="en-US" sz="2200" dirty="0" smtClean="0">
                <a:latin typeface="Arial" charset="0"/>
                <a:ea typeface="Arial" charset="0"/>
                <a:cs typeface="Arial" charset="0"/>
              </a:rPr>
              <a:t>of </a:t>
            </a:r>
            <a:r>
              <a:rPr lang="en-US" sz="2200" dirty="0">
                <a:latin typeface="Courier New" charset="0"/>
                <a:ea typeface="Courier New" charset="0"/>
                <a:cs typeface="Courier New" charset="0"/>
              </a:rPr>
              <a:t>a</a:t>
            </a:r>
            <a:r>
              <a:rPr lang="en-US" sz="2200" dirty="0">
                <a:latin typeface="Arial" charset="0"/>
                <a:ea typeface="Arial" charset="0"/>
                <a:cs typeface="Arial" charset="0"/>
              </a:rPr>
              <a:t>? Test your answers from Page 8.</a:t>
            </a:r>
          </a:p>
          <a:p>
            <a:pPr lvl="2" eaLnBrk="1" hangingPunct="1">
              <a:spcAft>
                <a:spcPts val="0"/>
              </a:spcAft>
              <a:buClr>
                <a:srgbClr val="4C4C4C"/>
              </a:buClr>
              <a:buSzTx/>
              <a:buNone/>
            </a:pPr>
            <a:endParaRPr lang="en-US" sz="2400" dirty="0" smtClean="0">
              <a:solidFill>
                <a:schemeClr val="accent1"/>
              </a:solidFill>
              <a:latin typeface="Courier New" charset="0"/>
              <a:ea typeface="Courier New" charset="0"/>
              <a:cs typeface="Courier New" charset="0"/>
              <a:sym typeface="Wingdings"/>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46</a:t>
            </a:fld>
            <a:endParaRPr lang="en-US" altLang="en-US" sz="1200">
              <a:solidFill>
                <a:srgbClr val="D38E27"/>
              </a:solidFill>
              <a:latin typeface="Arial" charset="0"/>
            </a:endParaRPr>
          </a:p>
        </p:txBody>
      </p:sp>
    </p:spTree>
    <p:extLst>
      <p:ext uri="{BB962C8B-B14F-4D97-AF65-F5344CB8AC3E}">
        <p14:creationId xmlns:p14="http://schemas.microsoft.com/office/powerpoint/2010/main" val="80241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Measuring Center w/Tables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385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How would we find the mean of the calories column in our nutrition table?</a:t>
            </a:r>
            <a:endParaRPr lang="en-US" sz="2400" dirty="0"/>
          </a:p>
          <a:p>
            <a:r>
              <a:rPr lang="en-US" sz="1800" dirty="0">
                <a:latin typeface="Courier New" charset="0"/>
                <a:ea typeface="Courier New" charset="0"/>
                <a:cs typeface="Courier New" charset="0"/>
              </a:rPr>
              <a:t>calorie-list = </a:t>
            </a:r>
            <a:r>
              <a:rPr lang="en-US" sz="1800" b="1" dirty="0">
                <a:latin typeface="Courier New" charset="0"/>
                <a:ea typeface="Courier New" charset="0"/>
                <a:cs typeface="Courier New" charset="0"/>
              </a:rPr>
              <a:t>extract</a:t>
            </a:r>
            <a:r>
              <a:rPr lang="en-US" sz="1800" dirty="0">
                <a:latin typeface="Courier New" charset="0"/>
                <a:ea typeface="Courier New" charset="0"/>
                <a:cs typeface="Courier New" charset="0"/>
              </a:rPr>
              <a:t> 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smtClean="0">
                <a:latin typeface="Courier New" charset="0"/>
                <a:ea typeface="Courier New" charset="0"/>
                <a:cs typeface="Courier New" charset="0"/>
              </a:rPr>
              <a:t>end</a:t>
            </a:r>
          </a:p>
          <a:p>
            <a:r>
              <a:rPr lang="en-US" sz="1800" dirty="0" smtClean="0">
                <a:latin typeface="Courier New" charset="0"/>
                <a:ea typeface="Courier New" charset="0"/>
                <a:cs typeface="Courier New" charset="0"/>
              </a:rPr>
              <a:t>mean(calorie-list</a:t>
            </a:r>
            <a:r>
              <a:rPr lang="en-US" sz="1800" dirty="0">
                <a:latin typeface="Courier New" charset="0"/>
                <a:ea typeface="Courier New" charset="0"/>
                <a:cs typeface="Courier New" charset="0"/>
              </a:rPr>
              <a:t>) </a:t>
            </a:r>
          </a:p>
          <a:p>
            <a:endParaRPr lang="en-US" sz="1800" dirty="0" smtClean="0">
              <a:latin typeface="Courier New" charset="0"/>
              <a:ea typeface="Courier New" charset="0"/>
              <a:cs typeface="Courier New" charset="0"/>
            </a:endParaRPr>
          </a:p>
          <a:p>
            <a:r>
              <a:rPr lang="en-US" sz="1800" dirty="0" smtClean="0">
                <a:latin typeface="Courier New" charset="0"/>
                <a:ea typeface="Courier New" charset="0"/>
                <a:cs typeface="Courier New" charset="0"/>
              </a:rPr>
              <a:t>mean(</a:t>
            </a:r>
            <a:r>
              <a:rPr lang="en-US" sz="1800" b="1" dirty="0" smtClean="0">
                <a:latin typeface="Courier New" charset="0"/>
                <a:ea typeface="Courier New" charset="0"/>
                <a:cs typeface="Courier New" charset="0"/>
              </a:rPr>
              <a:t>extract</a:t>
            </a:r>
            <a:r>
              <a:rPr lang="en-US" sz="1800" dirty="0" smtClean="0">
                <a:latin typeface="Courier New" charset="0"/>
                <a:ea typeface="Courier New" charset="0"/>
                <a:cs typeface="Courier New" charset="0"/>
              </a:rPr>
              <a:t> </a:t>
            </a:r>
            <a:r>
              <a:rPr lang="en-US" sz="1800" dirty="0">
                <a:latin typeface="Courier New" charset="0"/>
                <a:ea typeface="Courier New" charset="0"/>
                <a:cs typeface="Courier New" charset="0"/>
              </a:rPr>
              <a:t>calories </a:t>
            </a:r>
            <a:r>
              <a:rPr lang="en-US" sz="1800" b="1" dirty="0">
                <a:latin typeface="Courier New" charset="0"/>
                <a:ea typeface="Courier New" charset="0"/>
                <a:cs typeface="Courier New" charset="0"/>
              </a:rPr>
              <a:t>from</a:t>
            </a:r>
            <a:r>
              <a:rPr lang="en-US" sz="1800" dirty="0">
                <a:latin typeface="Courier New" charset="0"/>
                <a:ea typeface="Courier New" charset="0"/>
                <a:cs typeface="Courier New" charset="0"/>
              </a:rPr>
              <a:t> nutrition </a:t>
            </a:r>
            <a:r>
              <a:rPr lang="en-US" sz="1800" b="1" dirty="0">
                <a:latin typeface="Courier New" charset="0"/>
                <a:ea typeface="Courier New" charset="0"/>
                <a:cs typeface="Courier New" charset="0"/>
              </a:rPr>
              <a:t>end</a:t>
            </a:r>
            <a:r>
              <a:rPr lang="en-US" sz="1800" dirty="0">
                <a:latin typeface="Courier New" charset="0"/>
                <a:ea typeface="Courier New" charset="0"/>
                <a:cs typeface="Courier New" charset="0"/>
              </a:rPr>
              <a:t>) </a:t>
            </a:r>
          </a:p>
          <a:p>
            <a:endParaRPr lang="en-US" sz="2400" dirty="0" smtClean="0"/>
          </a:p>
          <a:p>
            <a:pPr marL="342900" indent="-342900" eaLnBrk="1" hangingPunct="1">
              <a:spcAft>
                <a:spcPts val="1800"/>
              </a:spcAft>
              <a:buClr>
                <a:srgbClr val="4C4C4C"/>
              </a:buClr>
              <a:buSzTx/>
            </a:pPr>
            <a:r>
              <a:rPr lang="en-US" sz="2200" dirty="0" smtClean="0">
                <a:latin typeface="Arial" charset="0"/>
                <a:ea typeface="Arial" charset="0"/>
                <a:cs typeface="Arial" charset="0"/>
              </a:rPr>
              <a:t>Which style do you like better? Why?</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9</a:t>
            </a:r>
            <a:r>
              <a:rPr lang="mr-IN" sz="2200" dirty="0" smtClean="0">
                <a:latin typeface="Arial" charset="0"/>
                <a:ea typeface="Arial" charset="0"/>
                <a:cs typeface="Arial" charset="0"/>
              </a:rPr>
              <a:t>…</a:t>
            </a:r>
            <a:endParaRPr lang="en-US" sz="24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47</a:t>
            </a:fld>
            <a:endParaRPr lang="en-US" altLang="en-US" sz="1200">
              <a:solidFill>
                <a:srgbClr val="D38E27"/>
              </a:solidFill>
              <a:latin typeface="Arial" charset="0"/>
            </a:endParaRPr>
          </a:p>
        </p:txBody>
      </p:sp>
    </p:spTree>
    <p:extLst>
      <p:ext uri="{BB962C8B-B14F-4D97-AF65-F5344CB8AC3E}">
        <p14:creationId xmlns:p14="http://schemas.microsoft.com/office/powerpoint/2010/main" val="2039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22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400" dirty="0" smtClean="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a:t>
            </a:r>
            <a:r>
              <a:rPr lang="en-US" sz="2200" dirty="0" smtClean="0">
                <a:latin typeface="Courier New" charset="0"/>
                <a:ea typeface="Courier New" charset="0"/>
                <a:cs typeface="Courier New" charset="0"/>
              </a:rPr>
              <a:t>rade-list =[list</a:t>
            </a:r>
            <a:r>
              <a:rPr lang="en-US" sz="2200" dirty="0">
                <a:latin typeface="Courier New" charset="0"/>
                <a:ea typeface="Courier New" charset="0"/>
                <a:cs typeface="Courier New" charset="0"/>
              </a:rPr>
              <a:t>: 68, 64, 62, 100, 100, 68, 67] </a:t>
            </a:r>
          </a:p>
          <a:p>
            <a:pPr fontAlgn="ctr"/>
            <a:endParaRPr lang="en-US" sz="2400" dirty="0" smtClean="0"/>
          </a:p>
          <a:p>
            <a:pPr marL="344488" indent="-327025" fontAlgn="ctr">
              <a:buClr>
                <a:schemeClr val="bg1"/>
              </a:buClr>
              <a:tabLst>
                <a:tab pos="1655763" algn="l"/>
                <a:tab pos="2227263" algn="l"/>
                <a:tab pos="4746625" algn="l"/>
              </a:tabLst>
            </a:pPr>
            <a:r>
              <a:rPr lang="en-US" sz="2400" dirty="0" smtClean="0"/>
              <a:t>Which </a:t>
            </a:r>
            <a:r>
              <a:rPr lang="en-US" sz="2400" dirty="0"/>
              <a:t>measure of center gives the best indication of how the class did</a:t>
            </a:r>
            <a:r>
              <a:rPr lang="en-US" sz="2400" dirty="0" smtClean="0"/>
              <a:t>?</a:t>
            </a:r>
          </a:p>
          <a:p>
            <a:pPr lvl="1" fontAlgn="ctr"/>
            <a:r>
              <a:rPr lang="en-US" sz="2000" dirty="0" smtClean="0"/>
              <a:t>mean</a:t>
            </a:r>
            <a:r>
              <a:rPr lang="en-US" sz="2000" dirty="0"/>
              <a:t>: 75.57</a:t>
            </a:r>
          </a:p>
          <a:p>
            <a:pPr lvl="1" fontAlgn="ctr"/>
            <a:r>
              <a:rPr lang="en-US" sz="2000" dirty="0"/>
              <a:t>median: 68</a:t>
            </a:r>
          </a:p>
          <a:p>
            <a:pPr lvl="1" fontAlgn="ctr"/>
            <a:r>
              <a:rPr lang="en-US" sz="2000" dirty="0"/>
              <a:t>mode: </a:t>
            </a:r>
            <a:r>
              <a:rPr lang="en-US" sz="2000" dirty="0" smtClean="0"/>
              <a:t>69</a:t>
            </a:r>
          </a:p>
          <a:p>
            <a:pPr lvl="1" fontAlgn="ctr"/>
            <a:endParaRPr lang="en-US" sz="2000" dirty="0"/>
          </a:p>
          <a:p>
            <a:pPr marL="344488" indent="-344488" fontAlgn="ctr">
              <a:buClr>
                <a:schemeClr val="bg1"/>
              </a:buClr>
            </a:pPr>
            <a:r>
              <a:rPr lang="en-US" sz="2400" dirty="0" smtClean="0"/>
              <a:t>Outliers</a:t>
            </a:r>
            <a:endParaRPr lang="en-US" sz="2400" dirty="0"/>
          </a:p>
          <a:p>
            <a:pPr lvl="1" fontAlgn="ct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48</a:t>
            </a:fld>
            <a:endParaRPr lang="en-US" altLang="en-US" sz="1200">
              <a:solidFill>
                <a:srgbClr val="D38E27"/>
              </a:solidFill>
              <a:latin typeface="Arial" charset="0"/>
            </a:endParaRPr>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283464" y="2160337"/>
            <a:ext cx="8839200" cy="296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a:t>Suppose we want to look at how much sodium is in our menu. Would taking the mean or median be more accurate? Why or why not</a:t>
            </a:r>
            <a:r>
              <a:rPr lang="en-US" sz="2200" dirty="0" smtClean="0"/>
              <a:t>?</a:t>
            </a:r>
          </a:p>
          <a:p>
            <a:pPr marL="234950" indent="-217488" fontAlgn="ctr">
              <a:buClr>
                <a:schemeClr val="bg1"/>
              </a:buClr>
            </a:pPr>
            <a:endParaRPr lang="en-US" sz="2200" dirty="0"/>
          </a:p>
          <a:p>
            <a:pPr marL="234950" indent="-217488" fontAlgn="ctr">
              <a:buClr>
                <a:schemeClr val="bg1"/>
              </a:buClr>
            </a:pPr>
            <a:r>
              <a:rPr lang="en-US" sz="2200" dirty="0"/>
              <a:t>Suppose we want to know how long the average person on Earth lives. Would taking the mean of </a:t>
            </a:r>
            <a:r>
              <a:rPr lang="en-US" sz="2200" dirty="0">
                <a:latin typeface="Courier New" charset="0"/>
                <a:ea typeface="Courier New" charset="0"/>
                <a:cs typeface="Courier New" charset="0"/>
              </a:rPr>
              <a:t>median-life-expectancy</a:t>
            </a:r>
            <a:r>
              <a:rPr lang="en-US" sz="2200" dirty="0"/>
              <a:t> give us the answer? Why or why not?</a:t>
            </a:r>
          </a:p>
          <a:p>
            <a:pPr marL="234950" indent="-217488">
              <a:buClr>
                <a:schemeClr val="bg1"/>
              </a:buClr>
            </a:pP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49</a:t>
            </a:fld>
            <a:endParaRPr lang="en-US" altLang="en-US" sz="1200">
              <a:solidFill>
                <a:srgbClr val="D38E27"/>
              </a:solidFill>
              <a:latin typeface="Arial" charset="0"/>
            </a:endParaRPr>
          </a:p>
        </p:txBody>
      </p:sp>
    </p:spTree>
    <p:extLst>
      <p:ext uri="{BB962C8B-B14F-4D97-AF65-F5344CB8AC3E}">
        <p14:creationId xmlns:p14="http://schemas.microsoft.com/office/powerpoint/2010/main" val="11037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does “Beta” mean?</a:t>
            </a:r>
            <a:endParaRPr lang="en-US" dirty="0"/>
          </a:p>
        </p:txBody>
      </p:sp>
      <p:sp>
        <p:nvSpPr>
          <p:cNvPr id="18434" name="Content Placeholder 2"/>
          <p:cNvSpPr>
            <a:spLocks noGrp="1"/>
          </p:cNvSpPr>
          <p:nvPr>
            <p:ph idx="1"/>
          </p:nvPr>
        </p:nvSpPr>
        <p:spPr/>
        <p:txBody>
          <a:bodyPr/>
          <a:lstStyle/>
          <a:p>
            <a:pPr>
              <a:lnSpc>
                <a:spcPct val="150000"/>
              </a:lnSpc>
            </a:pPr>
            <a:r>
              <a:rPr lang="en-US" altLang="en-US" dirty="0" smtClean="0">
                <a:ea typeface="ＭＳ Ｐゴシック" charset="-128"/>
                <a:cs typeface="Helvetica" charset="0"/>
              </a:rPr>
              <a:t>It’s not finished!</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There are going to be some bugs!</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We don’t have all the answers</a:t>
            </a:r>
            <a:endParaRPr lang="en-US" altLang="en-US" dirty="0">
              <a:ea typeface="ＭＳ Ｐゴシック" charset="-128"/>
              <a:cs typeface="Helvetica" charset="0"/>
            </a:endParaRPr>
          </a:p>
          <a:p>
            <a:pPr>
              <a:lnSpc>
                <a:spcPct val="150000"/>
              </a:lnSpc>
            </a:pPr>
            <a:r>
              <a:rPr lang="en-US" altLang="en-US" b="1" dirty="0" smtClean="0">
                <a:ea typeface="ＭＳ Ｐゴシック" charset="-128"/>
                <a:cs typeface="Helvetica" charset="0"/>
              </a:rPr>
              <a:t>You</a:t>
            </a:r>
            <a:r>
              <a:rPr lang="en-US" altLang="en-US" dirty="0" smtClean="0">
                <a:ea typeface="ＭＳ Ｐゴシック" charset="-128"/>
                <a:cs typeface="Helvetica" charset="0"/>
              </a:rPr>
              <a:t> will help set the direction for </a:t>
            </a:r>
            <a:r>
              <a:rPr lang="en-US" altLang="en-US" dirty="0" err="1" smtClean="0">
                <a:ea typeface="ＭＳ Ｐゴシック" charset="-128"/>
                <a:cs typeface="Helvetica" charset="0"/>
              </a:rPr>
              <a:t>Bootstrap:DataScience</a:t>
            </a:r>
            <a:endParaRPr lang="en-US" altLang="en-US" i="1" dirty="0">
              <a:ea typeface="ＭＳ Ｐゴシック" charset="-128"/>
              <a:cs typeface="Helvetica" charset="0"/>
            </a:endParaRPr>
          </a:p>
        </p:txBody>
      </p:sp>
      <p:sp>
        <p:nvSpPr>
          <p:cNvPr id="1945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DC2BAC6D-673F-1041-9FE2-EAF86911E7E1}" type="slidenum">
              <a:rPr lang="en-US" altLang="en-US" sz="1200">
                <a:solidFill>
                  <a:srgbClr val="D38E27"/>
                </a:solidFill>
                <a:latin typeface="Arial" charset="0"/>
              </a:rPr>
              <a:pPr>
                <a:spcBef>
                  <a:spcPct val="0"/>
                </a:spcBef>
                <a:buClrTx/>
                <a:buSzTx/>
                <a:buFontTx/>
                <a:buNone/>
              </a:pPr>
              <a:t>5</a:t>
            </a:fld>
            <a:endParaRPr lang="en-US" altLang="en-US" sz="1200">
              <a:solidFill>
                <a:srgbClr val="D38E27"/>
              </a:solidFill>
              <a:latin typeface="Arial" charset="0"/>
            </a:endParaRPr>
          </a:p>
        </p:txBody>
      </p:sp>
    </p:spTree>
    <p:extLst>
      <p:ext uri="{BB962C8B-B14F-4D97-AF65-F5344CB8AC3E}">
        <p14:creationId xmlns:p14="http://schemas.microsoft.com/office/powerpoint/2010/main" val="1562539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Back to our question</a:t>
            </a:r>
            <a:r>
              <a:rPr lang="mr-IN" dirty="0" smtClean="0"/>
              <a:t>…</a:t>
            </a:r>
            <a:endParaRPr lang="en-US" dirty="0"/>
          </a:p>
        </p:txBody>
      </p:sp>
      <p:sp>
        <p:nvSpPr>
          <p:cNvPr id="4" name="Rectangle 3"/>
          <p:cNvSpPr>
            <a:spLocks noChangeArrowheads="1"/>
          </p:cNvSpPr>
          <p:nvPr/>
        </p:nvSpPr>
        <p:spPr bwMode="auto">
          <a:xfrm>
            <a:off x="304800" y="1819275"/>
            <a:ext cx="8610600"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000" dirty="0" smtClean="0">
                <a:latin typeface="Arial" charset="0"/>
                <a:ea typeface="Arial" charset="0"/>
                <a:cs typeface="Arial" charset="0"/>
              </a:rPr>
              <a:t>“</a:t>
            </a:r>
            <a:r>
              <a:rPr lang="en-US" sz="2000" dirty="0"/>
              <a:t>According to the US Census Bureau, the average American household earned more than $45,000 in 2003 - more than 3x the poverty line that year. Can we conclude that only a small percentage of Americans were in poverty that year</a:t>
            </a:r>
            <a:r>
              <a:rPr lang="en-US" sz="2000" dirty="0" smtClean="0"/>
              <a:t>?</a:t>
            </a:r>
            <a:r>
              <a:rPr lang="en-US" altLang="en-US" sz="2000" dirty="0" smtClean="0">
                <a:latin typeface="Arial" charset="0"/>
                <a:ea typeface="Arial" charset="0"/>
                <a:cs typeface="Arial" charset="0"/>
              </a:rPr>
              <a:t>”</a:t>
            </a: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findings on </a:t>
            </a:r>
            <a:r>
              <a:rPr lang="en-US" sz="2000" dirty="0">
                <a:latin typeface="Arial" charset="0"/>
                <a:ea typeface="Arial" charset="0"/>
                <a:cs typeface="Arial" charset="0"/>
              </a:rPr>
              <a:t>Page </a:t>
            </a:r>
            <a:r>
              <a:rPr lang="en-US" sz="2000" dirty="0" smtClean="0">
                <a:latin typeface="Arial" charset="0"/>
                <a:ea typeface="Arial" charset="0"/>
                <a:cs typeface="Arial" charset="0"/>
              </a:rPr>
              <a:t>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50</a:t>
            </a:fld>
            <a:endParaRPr lang="en-US" altLang="en-US" sz="1200">
              <a:solidFill>
                <a:srgbClr val="D38E27"/>
              </a:solidFill>
              <a:latin typeface="Arial" charset="0"/>
            </a:endParaRPr>
          </a:p>
        </p:txBody>
      </p:sp>
    </p:spTree>
    <p:extLst>
      <p:ext uri="{BB962C8B-B14F-4D97-AF65-F5344CB8AC3E}">
        <p14:creationId xmlns:p14="http://schemas.microsoft.com/office/powerpoint/2010/main" val="2110913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000" dirty="0" smtClean="0"/>
              <a:t>Open your Project Report file</a:t>
            </a:r>
            <a:endParaRPr lang="en-US" sz="2000" dirty="0"/>
          </a:p>
          <a:p>
            <a:pPr marL="234950" indent="-217488" fontAlgn="ctr">
              <a:buClr>
                <a:schemeClr val="bg1"/>
              </a:buClr>
            </a:pPr>
            <a:endParaRPr lang="en-US" sz="2000" dirty="0"/>
          </a:p>
          <a:p>
            <a:pPr marL="234950" indent="-217488" fontAlgn="ctr">
              <a:buClr>
                <a:schemeClr val="bg1"/>
              </a:buClr>
            </a:pPr>
            <a:r>
              <a:rPr lang="en-US" sz="2000" dirty="0" smtClean="0"/>
              <a:t>Answer Question 4</a:t>
            </a:r>
            <a:endParaRPr lang="en-US" sz="20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51</a:t>
            </a:fld>
            <a:endParaRPr lang="en-US" altLang="en-US" sz="1200">
              <a:solidFill>
                <a:srgbClr val="D38E27"/>
              </a:solidFill>
              <a:latin typeface="Arial" charset="0"/>
            </a:endParaRPr>
          </a:p>
        </p:txBody>
      </p:sp>
    </p:spTree>
    <p:extLst>
      <p:ext uri="{BB962C8B-B14F-4D97-AF65-F5344CB8AC3E}">
        <p14:creationId xmlns:p14="http://schemas.microsoft.com/office/powerpoint/2010/main" val="1145749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4</a:t>
            </a:r>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Bar and Pie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508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4 Starter File</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Let’s go through the code together</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new functions do you see here?</a:t>
            </a:r>
          </a:p>
          <a:p>
            <a:pPr marL="342900" indent="-342900">
              <a:buClr>
                <a:schemeClr val="bg1"/>
              </a:buClr>
            </a:pPr>
            <a:r>
              <a:rPr lang="en-US" altLang="en-US" sz="2400" dirty="0" smtClean="0">
                <a:latin typeface="Arial" charset="0"/>
                <a:ea typeface="Arial" charset="0"/>
                <a:cs typeface="Arial" charset="0"/>
              </a:rPr>
              <a:t>What are their contracts?</a:t>
            </a:r>
            <a:endParaRPr lang="en-US" sz="2400" dirty="0">
              <a:latin typeface="Arial" charset="0"/>
              <a:ea typeface="Arial" charset="0"/>
              <a:cs typeface="Arial" charset="0"/>
            </a:endParaRPr>
          </a:p>
          <a:p>
            <a:r>
              <a:rPr lang="en-US" sz="2200" dirty="0">
                <a:solidFill>
                  <a:schemeClr val="accent1"/>
                </a:solidFill>
                <a:latin typeface="Courier New" charset="0"/>
                <a:ea typeface="Courier New" charset="0"/>
                <a:cs typeface="Courier New" charset="0"/>
              </a:rPr>
              <a:t># bar-chart : List&lt;String&gt; List&lt;Number&gt; -&gt; </a:t>
            </a:r>
            <a:r>
              <a:rPr lang="en-US" sz="2200" dirty="0" smtClean="0">
                <a:solidFill>
                  <a:schemeClr val="accent1"/>
                </a:solidFill>
                <a:latin typeface="Courier New" charset="0"/>
                <a:ea typeface="Courier New" charset="0"/>
                <a:cs typeface="Courier New" charset="0"/>
              </a:rPr>
              <a:t>Series</a:t>
            </a:r>
          </a:p>
          <a:p>
            <a:r>
              <a:rPr lang="en-US" sz="2200" dirty="0" smtClean="0">
                <a:solidFill>
                  <a:schemeClr val="accent1"/>
                </a:solidFill>
                <a:latin typeface="Courier New" charset="0"/>
                <a:ea typeface="Courier New" charset="0"/>
                <a:cs typeface="Courier New" charset="0"/>
              </a:rPr>
              <a:t># </a:t>
            </a:r>
            <a:r>
              <a:rPr lang="en-US" sz="2200" dirty="0">
                <a:solidFill>
                  <a:schemeClr val="accent1"/>
                </a:solidFill>
                <a:latin typeface="Courier New" charset="0"/>
                <a:ea typeface="Courier New" charset="0"/>
                <a:cs typeface="Courier New" charset="0"/>
              </a:rPr>
              <a:t>pie-chart : List&lt;String&gt; List&lt;Number&gt; -&gt; Series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Practice reading your charts on Page 11</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53</a:t>
            </a:fld>
            <a:endParaRPr lang="en-US" altLang="en-US" sz="1200">
              <a:solidFill>
                <a:srgbClr val="D38E27"/>
              </a:solidFill>
              <a:latin typeface="Arial" charset="0"/>
            </a:endParaRPr>
          </a:p>
        </p:txBody>
      </p:sp>
    </p:spTree>
    <p:extLst>
      <p:ext uri="{BB962C8B-B14F-4D97-AF65-F5344CB8AC3E}">
        <p14:creationId xmlns:p14="http://schemas.microsoft.com/office/powerpoint/2010/main" val="130441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Frequency Bar Charts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Turn to Page 12</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different about this bar chart?</a:t>
            </a:r>
          </a:p>
          <a:p>
            <a:r>
              <a:rPr lang="en-US" sz="2200" dirty="0" smtClean="0">
                <a:solidFill>
                  <a:schemeClr val="accent1"/>
                </a:solidFill>
                <a:latin typeface="Courier New" charset="0"/>
                <a:ea typeface="Courier New" charset="0"/>
                <a:cs typeface="Courier New" charset="0"/>
              </a:rPr>
              <a:t># </a:t>
            </a:r>
            <a:r>
              <a:rPr lang="en-US" sz="2200" dirty="0" err="1" smtClean="0">
                <a:solidFill>
                  <a:schemeClr val="accent1"/>
                </a:solidFill>
                <a:latin typeface="Courier New" charset="0"/>
                <a:ea typeface="Courier New" charset="0"/>
                <a:cs typeface="Courier New" charset="0"/>
              </a:rPr>
              <a:t>freq</a:t>
            </a:r>
            <a:r>
              <a:rPr lang="en-US" sz="2200" dirty="0" smtClean="0">
                <a:solidFill>
                  <a:schemeClr val="accent1"/>
                </a:solidFill>
                <a:latin typeface="Courier New" charset="0"/>
                <a:ea typeface="Courier New" charset="0"/>
                <a:cs typeface="Courier New" charset="0"/>
              </a:rPr>
              <a:t>-bar-chart </a:t>
            </a:r>
            <a:r>
              <a:rPr lang="en-US" sz="2200" dirty="0">
                <a:solidFill>
                  <a:schemeClr val="accent1"/>
                </a:solidFill>
                <a:latin typeface="Courier New" charset="0"/>
                <a:ea typeface="Courier New" charset="0"/>
                <a:cs typeface="Courier New" charset="0"/>
              </a:rPr>
              <a:t>: List&lt;String&gt; </a:t>
            </a:r>
            <a:r>
              <a:rPr lang="en-US" sz="2200" dirty="0" smtClean="0">
                <a:solidFill>
                  <a:schemeClr val="accent1"/>
                </a:solidFill>
                <a:latin typeface="Courier New" charset="0"/>
                <a:ea typeface="Courier New" charset="0"/>
                <a:cs typeface="Courier New" charset="0"/>
              </a:rPr>
              <a:t>-&gt; Series</a:t>
            </a:r>
          </a:p>
          <a:p>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frequency chart chart for the </a:t>
            </a:r>
            <a:r>
              <a:rPr lang="en-US" altLang="en-US" sz="2400" dirty="0" smtClean="0">
                <a:latin typeface="Courier New" charset="0"/>
                <a:ea typeface="Courier New" charset="0"/>
                <a:cs typeface="Courier New" charset="0"/>
              </a:rPr>
              <a:t>party</a:t>
            </a:r>
            <a:r>
              <a:rPr lang="en-US" altLang="en-US" sz="2400" dirty="0" smtClean="0">
                <a:latin typeface="Arial" charset="0"/>
                <a:ea typeface="Arial" charset="0"/>
                <a:cs typeface="Arial" charset="0"/>
              </a:rPr>
              <a:t> column in the </a:t>
            </a:r>
            <a:r>
              <a:rPr lang="en-US" altLang="en-US" sz="2400" dirty="0" smtClean="0">
                <a:latin typeface="Courier New" charset="0"/>
                <a:ea typeface="Courier New" charset="0"/>
                <a:cs typeface="Courier New" charset="0"/>
              </a:rPr>
              <a:t>presidents</a:t>
            </a:r>
            <a:r>
              <a:rPr lang="en-US" altLang="en-US" sz="2400" dirty="0" smtClean="0">
                <a:latin typeface="Arial" charset="0"/>
                <a:ea typeface="Arial" charset="0"/>
                <a:cs typeface="Arial" charset="0"/>
              </a:rPr>
              <a:t> dataset.</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Create a frequency chart chart for the </a:t>
            </a:r>
            <a:r>
              <a:rPr lang="en-US" altLang="en-US" sz="2400" dirty="0" smtClean="0">
                <a:latin typeface="Courier New" charset="0"/>
                <a:ea typeface="Courier New" charset="0"/>
                <a:cs typeface="Courier New" charset="0"/>
              </a:rPr>
              <a:t>continent </a:t>
            </a:r>
            <a:r>
              <a:rPr lang="en-US" altLang="en-US" sz="2400" dirty="0" smtClean="0">
                <a:latin typeface="Arial" charset="0"/>
                <a:ea typeface="Arial" charset="0"/>
                <a:cs typeface="Arial" charset="0"/>
              </a:rPr>
              <a:t>column </a:t>
            </a:r>
            <a:r>
              <a:rPr lang="en-US" altLang="en-US" sz="2400" dirty="0">
                <a:latin typeface="Arial" charset="0"/>
                <a:ea typeface="Arial" charset="0"/>
                <a:cs typeface="Arial" charset="0"/>
              </a:rPr>
              <a:t>in the </a:t>
            </a:r>
            <a:r>
              <a:rPr lang="en-US" altLang="en-US" sz="2400" dirty="0" smtClean="0">
                <a:latin typeface="Courier New" charset="0"/>
                <a:ea typeface="Courier New" charset="0"/>
                <a:cs typeface="Courier New" charset="0"/>
              </a:rPr>
              <a:t>countries </a:t>
            </a:r>
            <a:r>
              <a:rPr lang="en-US" altLang="en-US" sz="2400" dirty="0" smtClean="0">
                <a:latin typeface="Arial" charset="0"/>
                <a:ea typeface="Arial" charset="0"/>
                <a:cs typeface="Arial" charset="0"/>
              </a:rPr>
              <a:t>dataset</a:t>
            </a:r>
            <a:r>
              <a:rPr lang="en-US" altLang="en-US" sz="2400" dirty="0">
                <a:latin typeface="Arial" charset="0"/>
                <a:ea typeface="Arial" charset="0"/>
                <a:cs typeface="Arial" charset="0"/>
              </a:rPr>
              <a:t>.</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For more practice reading charts, complete Pages 13-16</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54</a:t>
            </a:fld>
            <a:endParaRPr lang="en-US" altLang="en-US" sz="1200">
              <a:solidFill>
                <a:srgbClr val="D38E27"/>
              </a:solidFill>
              <a:latin typeface="Arial"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Project Report</a:t>
            </a:r>
            <a:endParaRPr lang="en-US" dirty="0"/>
          </a:p>
        </p:txBody>
      </p:sp>
      <p:sp>
        <p:nvSpPr>
          <p:cNvPr id="4" name="Rectangle 3"/>
          <p:cNvSpPr>
            <a:spLocks noChangeArrowheads="1"/>
          </p:cNvSpPr>
          <p:nvPr/>
        </p:nvSpPr>
        <p:spPr bwMode="auto">
          <a:xfrm>
            <a:off x="304800" y="1819275"/>
            <a:ext cx="8610600" cy="23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234950" indent="-217488" fontAlgn="ctr">
              <a:buClr>
                <a:schemeClr val="bg1"/>
              </a:buClr>
            </a:pPr>
            <a:r>
              <a:rPr lang="en-US" sz="2200" dirty="0" smtClean="0"/>
              <a:t>Open your Project Report file</a:t>
            </a:r>
            <a:endParaRPr lang="en-US" sz="2200" dirty="0"/>
          </a:p>
          <a:p>
            <a:pPr marL="234950" indent="-217488" fontAlgn="ctr">
              <a:buClr>
                <a:schemeClr val="bg1"/>
              </a:buClr>
            </a:pPr>
            <a:endParaRPr lang="en-US" sz="2200" dirty="0"/>
          </a:p>
          <a:p>
            <a:pPr marL="234950" indent="-217488" fontAlgn="ctr">
              <a:buClr>
                <a:schemeClr val="bg1"/>
              </a:buClr>
            </a:pPr>
            <a:r>
              <a:rPr lang="en-US" sz="2200" dirty="0" smtClean="0"/>
              <a:t>Use the new visualization functions you’ve just learned to work with </a:t>
            </a:r>
            <a:r>
              <a:rPr lang="en-US" sz="2200" i="1" dirty="0" smtClean="0"/>
              <a:t>your</a:t>
            </a:r>
            <a:r>
              <a:rPr lang="en-US" sz="2200" dirty="0" smtClean="0"/>
              <a:t> dataset.</a:t>
            </a:r>
          </a:p>
          <a:p>
            <a:pPr marL="234950" indent="-217488" fontAlgn="ctr">
              <a:buClr>
                <a:schemeClr val="bg1"/>
              </a:buClr>
            </a:pPr>
            <a:endParaRPr lang="en-US" sz="2200" dirty="0"/>
          </a:p>
          <a:p>
            <a:pPr marL="234950" indent="-217488" fontAlgn="ctr">
              <a:buClr>
                <a:schemeClr val="bg1"/>
              </a:buClr>
            </a:pPr>
            <a:r>
              <a:rPr lang="en-US" sz="2200" dirty="0" smtClean="0"/>
              <a:t>Answer Questions 5 and 6</a:t>
            </a:r>
            <a:endParaRPr lang="en-US" sz="22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55</a:t>
            </a:fld>
            <a:endParaRPr lang="en-US" altLang="en-US" sz="1200">
              <a:solidFill>
                <a:srgbClr val="D38E27"/>
              </a:solidFill>
              <a:latin typeface="Arial" charset="0"/>
            </a:endParaRPr>
          </a:p>
        </p:txBody>
      </p:sp>
    </p:spTree>
    <p:extLst>
      <p:ext uri="{BB962C8B-B14F-4D97-AF65-F5344CB8AC3E}">
        <p14:creationId xmlns:p14="http://schemas.microsoft.com/office/powerpoint/2010/main" val="118921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5</a:t>
            </a:r>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304800" y="1447800"/>
            <a:ext cx="8610600"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eaLnBrk="1" hangingPunct="1">
              <a:lnSpc>
                <a:spcPct val="200000"/>
              </a:lnSpc>
              <a:spcAft>
                <a:spcPts val="1800"/>
              </a:spcAft>
              <a:buClr>
                <a:srgbClr val="4C4C4C"/>
              </a:buClr>
              <a:buSzTx/>
              <a:buNone/>
            </a:pPr>
            <a:r>
              <a:rPr lang="en-US" altLang="en-US" sz="2000" dirty="0" smtClean="0">
                <a:latin typeface="Arial" charset="0"/>
                <a:ea typeface="Arial" charset="0"/>
                <a:cs typeface="Arial" charset="0"/>
              </a:rPr>
              <a:t>“</a:t>
            </a:r>
            <a:r>
              <a:rPr lang="en-US" sz="2000" dirty="0" smtClean="0"/>
              <a:t>A </a:t>
            </a:r>
            <a:r>
              <a:rPr lang="en-US" sz="2000" dirty="0"/>
              <a:t>stranger invites you to play a game. You start by guessing a number between 2 and 12. The stranger rolls two dice, and add the numbers together. If that sum is the number you guessed, you win the jackpot, but if your number is wrong, then you lose your money. What are your odds of </a:t>
            </a:r>
            <a:r>
              <a:rPr lang="en-US" sz="2000" dirty="0"/>
              <a:t> </a:t>
            </a:r>
            <a:r>
              <a:rPr lang="en-US" sz="2000" dirty="0" smtClean="0"/>
              <a:t>   winning </a:t>
            </a:r>
            <a:r>
              <a:rPr lang="en-US" sz="2000" dirty="0"/>
              <a:t>this game? Are they good enough that it’s </a:t>
            </a:r>
            <a:r>
              <a:rPr lang="en-US" sz="2000" dirty="0" smtClean="0"/>
              <a:t>worth 	playing?</a:t>
            </a: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17</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57</a:t>
            </a:fld>
            <a:endParaRPr lang="en-US" altLang="en-US" sz="1200">
              <a:solidFill>
                <a:srgbClr val="D38E27"/>
              </a:solidFill>
              <a:latin typeface="Arial" charset="0"/>
            </a:endParaRPr>
          </a:p>
        </p:txBody>
      </p:sp>
      <p:pic>
        <p:nvPicPr>
          <p:cNvPr id="3" name="Picture 2"/>
          <p:cNvPicPr>
            <a:picLocks noChangeAspect="1"/>
          </p:cNvPicPr>
          <p:nvPr/>
        </p:nvPicPr>
        <p:blipFill>
          <a:blip r:embed="rId2"/>
          <a:stretch>
            <a:fillRect/>
          </a:stretch>
        </p:blipFill>
        <p:spPr>
          <a:xfrm>
            <a:off x="609600" y="4637532"/>
            <a:ext cx="3352800" cy="2156968"/>
          </a:xfrm>
          <a:prstGeom prst="rect">
            <a:avLst/>
          </a:prstGeom>
        </p:spPr>
      </p:pic>
    </p:spTree>
    <p:extLst>
      <p:ext uri="{BB962C8B-B14F-4D97-AF65-F5344CB8AC3E}">
        <p14:creationId xmlns:p14="http://schemas.microsoft.com/office/powerpoint/2010/main" val="49922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15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200" dirty="0" smtClean="0">
                <a:latin typeface="Arial" charset="0"/>
                <a:ea typeface="Arial" charset="0"/>
                <a:cs typeface="Arial" charset="0"/>
              </a:rPr>
              <a:t>What are all the possible numbers we could guess? Are they all “equally likely”, or is there a Lucky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Open the </a:t>
            </a:r>
            <a:r>
              <a:rPr lang="en-US" sz="2200" dirty="0" smtClean="0">
                <a:latin typeface="Arial" charset="0"/>
                <a:ea typeface="Arial" charset="0"/>
                <a:cs typeface="Arial" charset="0"/>
                <a:hlinkClick r:id="rId2"/>
              </a:rPr>
              <a:t>Unit 5 Starter File</a:t>
            </a:r>
            <a:r>
              <a:rPr lang="en-US" sz="22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do the following expressions evaluate to?</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roll-dice(2)</a:t>
            </a:r>
          </a:p>
          <a:p>
            <a:pPr marL="1085850" lvl="1" indent="-342900" eaLnBrk="1" hangingPunct="1">
              <a:spcBef>
                <a:spcPts val="0"/>
              </a:spcBef>
              <a:spcAft>
                <a:spcPts val="0"/>
              </a:spcAft>
              <a:buClr>
                <a:srgbClr val="4C4C4C"/>
              </a:buClr>
              <a:buSzTx/>
            </a:pPr>
            <a:r>
              <a:rPr lang="en-US" sz="1800" dirty="0" smtClean="0">
                <a:latin typeface="Courier New" charset="0"/>
                <a:ea typeface="Courier New" charset="0"/>
                <a:cs typeface="Courier New" charset="0"/>
              </a:rPr>
              <a:t>roll-dice(100)</a:t>
            </a:r>
            <a:endParaRPr lang="en-US" sz="2200" dirty="0" smtClean="0">
              <a:latin typeface="Courier New" charset="0"/>
              <a:ea typeface="Courier New" charset="0"/>
              <a:cs typeface="Courier New"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What is the contract for </a:t>
            </a:r>
            <a:r>
              <a:rPr lang="en-US" sz="2200" dirty="0" smtClean="0">
                <a:latin typeface="Courier New" charset="0"/>
                <a:ea typeface="Courier New" charset="0"/>
                <a:cs typeface="Courier New" charset="0"/>
              </a:rPr>
              <a:t>roll-dice</a:t>
            </a:r>
            <a:r>
              <a:rPr lang="en-US" sz="2200" dirty="0" smtClean="0">
                <a:latin typeface="Arial" charset="0"/>
                <a:ea typeface="Arial" charset="0"/>
                <a:cs typeface="Arial" charset="0"/>
              </a:rPr>
              <a:t>?</a:t>
            </a:r>
          </a:p>
          <a:p>
            <a:pPr lvl="1" indent="0" eaLnBrk="1" hangingPunct="1">
              <a:spcBef>
                <a:spcPts val="0"/>
              </a:spcBef>
              <a:spcAft>
                <a:spcPts val="0"/>
              </a:spcAft>
              <a:buClr>
                <a:srgbClr val="4C4C4C"/>
              </a:buClr>
              <a:buSzTx/>
              <a:buNone/>
            </a:pPr>
            <a:r>
              <a:rPr lang="en-US" sz="2400" dirty="0" smtClean="0">
                <a:solidFill>
                  <a:schemeClr val="accent1"/>
                </a:solidFill>
                <a:latin typeface="Courier New" charset="0"/>
                <a:ea typeface="Courier New" charset="0"/>
                <a:cs typeface="Courier New" charset="0"/>
              </a:rPr>
              <a:t># roll-dice: </a:t>
            </a:r>
            <a:r>
              <a:rPr lang="en-US" sz="2400" dirty="0" smtClean="0">
                <a:solidFill>
                  <a:schemeClr val="accent1"/>
                </a:solidFill>
                <a:latin typeface="Courier New" charset="0"/>
                <a:ea typeface="Courier New" charset="0"/>
                <a:cs typeface="Courier New" charset="0"/>
                <a:sym typeface="Wingdings"/>
              </a:rPr>
              <a:t>Number  </a:t>
            </a:r>
            <a:r>
              <a:rPr lang="en-US" sz="2400" dirty="0">
                <a:solidFill>
                  <a:schemeClr val="accent1"/>
                </a:solidFill>
                <a:latin typeface="Courier New" charset="0"/>
                <a:ea typeface="Courier New" charset="0"/>
                <a:cs typeface="Courier New" charset="0"/>
              </a:rPr>
              <a:t>List&lt;Number</a:t>
            </a:r>
            <a:r>
              <a:rPr lang="en-US" sz="2400" dirty="0" smtClean="0">
                <a:solidFill>
                  <a:schemeClr val="accent1"/>
                </a:solidFill>
                <a:latin typeface="Courier New" charset="0"/>
                <a:ea typeface="Courier New" charset="0"/>
                <a:cs typeface="Courier New" charset="0"/>
              </a:rPr>
              <a:t>&gt;</a:t>
            </a:r>
            <a:endParaRPr lang="en-US" sz="2200" dirty="0">
              <a:latin typeface="Arial" charset="0"/>
              <a:ea typeface="Arial" charset="0"/>
              <a:cs typeface="Arial" charset="0"/>
            </a:endParaRP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r>
              <a:rPr lang="en-US" sz="2200" dirty="0" smtClean="0">
                <a:latin typeface="Arial" charset="0"/>
                <a:ea typeface="Arial" charset="0"/>
                <a:cs typeface="Arial" charset="0"/>
              </a:rPr>
              <a:t>Will </a:t>
            </a:r>
            <a:r>
              <a:rPr lang="en-US" sz="1800" dirty="0" smtClean="0">
                <a:latin typeface="Courier New" charset="0"/>
                <a:ea typeface="Courier New" charset="0"/>
                <a:cs typeface="Courier New" charset="0"/>
              </a:rPr>
              <a:t>roll-dice(10) </a:t>
            </a:r>
            <a:r>
              <a:rPr lang="en-US" sz="2200" dirty="0" smtClean="0">
                <a:latin typeface="Arial" charset="0"/>
                <a:ea typeface="Arial" charset="0"/>
                <a:cs typeface="Arial" charset="0"/>
              </a:rPr>
              <a:t>always return the same thing?</a:t>
            </a:r>
            <a:endParaRPr lang="en-US" sz="22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58</a:t>
            </a:fld>
            <a:endParaRPr lang="en-US" altLang="en-US" sz="1200">
              <a:solidFill>
                <a:srgbClr val="D38E27"/>
              </a:solidFill>
              <a:latin typeface="Arial" charset="0"/>
            </a:endParaRPr>
          </a:p>
        </p:txBody>
      </p:sp>
      <p:pic>
        <p:nvPicPr>
          <p:cNvPr id="5" name="Picture 4"/>
          <p:cNvPicPr>
            <a:picLocks noChangeAspect="1"/>
          </p:cNvPicPr>
          <p:nvPr/>
        </p:nvPicPr>
        <p:blipFill>
          <a:blip r:embed="rId3"/>
          <a:stretch>
            <a:fillRect/>
          </a:stretch>
        </p:blipFill>
        <p:spPr>
          <a:xfrm>
            <a:off x="5486400" y="3470219"/>
            <a:ext cx="3352800" cy="2156968"/>
          </a:xfrm>
          <a:prstGeom prst="rect">
            <a:avLst/>
          </a:prstGeom>
        </p:spPr>
      </p:pic>
    </p:spTree>
    <p:extLst>
      <p:ext uri="{BB962C8B-B14F-4D97-AF65-F5344CB8AC3E}">
        <p14:creationId xmlns:p14="http://schemas.microsoft.com/office/powerpoint/2010/main" val="191183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animEffect transition="in" filter="fade">
                                      <p:cBhvr>
                                        <p:cTn id="3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Plotting Probability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517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Use </a:t>
            </a:r>
            <a:r>
              <a:rPr lang="en-US" sz="1800" dirty="0" smtClean="0">
                <a:latin typeface="Courier New" charset="0"/>
                <a:ea typeface="Courier New" charset="0"/>
                <a:cs typeface="Courier New" charset="0"/>
              </a:rPr>
              <a:t>roll-dice(10000)</a:t>
            </a:r>
            <a:r>
              <a:rPr lang="en-US" sz="2200" dirty="0">
                <a:latin typeface="Arial" charset="0"/>
                <a:ea typeface="Arial" charset="0"/>
                <a:cs typeface="Arial" charset="0"/>
              </a:rPr>
              <a:t> </a:t>
            </a:r>
            <a:r>
              <a:rPr lang="en-US" sz="2200" dirty="0" smtClean="0">
                <a:latin typeface="Arial" charset="0"/>
                <a:ea typeface="Arial" charset="0"/>
                <a:cs typeface="Arial" charset="0"/>
              </a:rPr>
              <a:t>to define a list of 10,000 sample rolls. </a:t>
            </a:r>
          </a:p>
          <a:p>
            <a:pPr marL="342900" indent="-342900" eaLnBrk="1" hangingPunct="1">
              <a:spcAft>
                <a:spcPts val="1800"/>
              </a:spcAft>
              <a:buClr>
                <a:srgbClr val="4C4C4C"/>
              </a:buClr>
              <a:buSzTx/>
            </a:pPr>
            <a:r>
              <a:rPr lang="en-US" sz="2200" dirty="0" smtClean="0">
                <a:latin typeface="Arial" charset="0"/>
                <a:ea typeface="Arial" charset="0"/>
                <a:cs typeface="Arial" charset="0"/>
              </a:rPr>
              <a:t>What are the mean, median and mode of this list?</a:t>
            </a:r>
          </a:p>
          <a:p>
            <a:pPr marL="342900" indent="-342900" eaLnBrk="1" hangingPunct="1">
              <a:spcAft>
                <a:spcPts val="1800"/>
              </a:spcAft>
              <a:buClr>
                <a:srgbClr val="4C4C4C"/>
              </a:buClr>
              <a:buSzTx/>
            </a:pPr>
            <a:r>
              <a:rPr lang="en-US" sz="2200" dirty="0" smtClean="0">
                <a:latin typeface="Arial" charset="0"/>
                <a:ea typeface="Arial" charset="0"/>
                <a:cs typeface="Arial" charset="0"/>
              </a:rPr>
              <a:t>7 is certainly the </a:t>
            </a:r>
            <a:r>
              <a:rPr lang="en-US" sz="2200" i="1" dirty="0" smtClean="0">
                <a:latin typeface="Arial" charset="0"/>
                <a:ea typeface="Arial" charset="0"/>
                <a:cs typeface="Arial" charset="0"/>
              </a:rPr>
              <a:t>best </a:t>
            </a:r>
            <a:r>
              <a:rPr lang="en-US" sz="2200" dirty="0" smtClean="0">
                <a:latin typeface="Arial" charset="0"/>
                <a:ea typeface="Arial" charset="0"/>
                <a:cs typeface="Arial" charset="0"/>
              </a:rPr>
              <a:t>number, but is it “lucky”? </a:t>
            </a:r>
          </a:p>
          <a:p>
            <a:pPr marL="342900" indent="-342900" eaLnBrk="1" hangingPunct="1">
              <a:spcAft>
                <a:spcPts val="1800"/>
              </a:spcAft>
              <a:buClr>
                <a:srgbClr val="4C4C4C"/>
              </a:buClr>
              <a:buSzTx/>
            </a:pPr>
            <a:r>
              <a:rPr lang="en-US" sz="2200" dirty="0" smtClean="0">
                <a:latin typeface="Arial" charset="0"/>
                <a:ea typeface="Arial" charset="0"/>
                <a:cs typeface="Arial" charset="0"/>
              </a:rPr>
              <a:t>Will it come up at least 50% of the time, or are we more likely to lose even with that number?</a:t>
            </a:r>
          </a:p>
          <a:p>
            <a:pPr marL="342900" indent="-342900" eaLnBrk="1" hangingPunct="1">
              <a:spcAft>
                <a:spcPts val="1800"/>
              </a:spcAft>
              <a:buClr>
                <a:srgbClr val="4C4C4C"/>
              </a:buClr>
              <a:buSzTx/>
            </a:pPr>
            <a:r>
              <a:rPr lang="en-US" sz="2200" dirty="0" smtClean="0">
                <a:latin typeface="Arial" charset="0"/>
                <a:ea typeface="Arial" charset="0"/>
                <a:cs typeface="Arial" charset="0"/>
              </a:rPr>
              <a:t>We need something like a frequency-bar chart</a:t>
            </a:r>
            <a:r>
              <a:rPr lang="mr-IN" sz="2200" dirty="0" smtClean="0">
                <a:latin typeface="Arial" charset="0"/>
                <a:ea typeface="Arial" charset="0"/>
                <a:cs typeface="Arial" charset="0"/>
              </a:rPr>
              <a:t>…</a:t>
            </a:r>
            <a:endParaRPr lang="en-US" sz="2400" dirty="0"/>
          </a:p>
          <a:p>
            <a:r>
              <a:rPr lang="en-US" sz="2400" dirty="0"/>
              <a:t> </a:t>
            </a:r>
          </a:p>
          <a:p>
            <a:r>
              <a:rPr lang="en-US" sz="2000" dirty="0">
                <a:latin typeface="Courier New" charset="0"/>
                <a:ea typeface="Courier New" charset="0"/>
                <a:cs typeface="Courier New" charset="0"/>
              </a:rPr>
              <a:t>dice-histogram-series = histogram(roll-dice(10000), 11</a:t>
            </a:r>
            <a:r>
              <a:rPr lang="en-US" sz="2000" dirty="0" smtClean="0">
                <a:latin typeface="Courier New" charset="0"/>
                <a:ea typeface="Courier New" charset="0"/>
                <a:cs typeface="Courier New" charset="0"/>
              </a:rPr>
              <a:t>)</a:t>
            </a:r>
          </a:p>
          <a:p>
            <a:r>
              <a:rPr lang="en-US" sz="2000" dirty="0" smtClean="0">
                <a:latin typeface="Courier New" charset="0"/>
                <a:ea typeface="Courier New" charset="0"/>
                <a:cs typeface="Courier New" charset="0"/>
              </a:rPr>
              <a:t>dice-histogram-plot </a:t>
            </a:r>
            <a:r>
              <a:rPr lang="en-US" sz="2000" dirty="0">
                <a:latin typeface="Courier New" charset="0"/>
                <a:ea typeface="Courier New" charset="0"/>
                <a:cs typeface="Courier New" charset="0"/>
              </a:rPr>
              <a:t>= plot(dice-histogram-series)</a:t>
            </a:r>
          </a:p>
          <a:p>
            <a:pPr marL="342900" indent="-342900" eaLnBrk="1" hangingPunct="1">
              <a:spcAft>
                <a:spcPts val="1800"/>
              </a:spcAft>
              <a:buClr>
                <a:srgbClr val="4C4C4C"/>
              </a:buClr>
              <a:buSzTx/>
            </a:pPr>
            <a:endParaRPr lang="en-US" sz="2200" dirty="0" smtClean="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59</a:t>
            </a:fld>
            <a:endParaRPr lang="en-US" altLang="en-US" sz="1200">
              <a:solidFill>
                <a:srgbClr val="D38E27"/>
              </a:solidFill>
              <a:latin typeface="Arial" charset="0"/>
            </a:endParaRPr>
          </a:p>
        </p:txBody>
      </p:sp>
    </p:spTree>
    <p:extLst>
      <p:ext uri="{BB962C8B-B14F-4D97-AF65-F5344CB8AC3E}">
        <p14:creationId xmlns:p14="http://schemas.microsoft.com/office/powerpoint/2010/main" val="186689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Agenda</a:t>
            </a:r>
            <a:endParaRPr lang="en-US" dirty="0"/>
          </a:p>
        </p:txBody>
      </p:sp>
      <p:sp>
        <p:nvSpPr>
          <p:cNvPr id="5" name="Content Placeholder 4"/>
          <p:cNvSpPr>
            <a:spLocks noGrp="1"/>
          </p:cNvSpPr>
          <p:nvPr>
            <p:ph idx="1"/>
          </p:nvPr>
        </p:nvSpPr>
        <p:spPr>
          <a:xfrm>
            <a:off x="304800" y="1143000"/>
            <a:ext cx="8686800" cy="4525963"/>
          </a:xfrm>
        </p:spPr>
        <p:txBody>
          <a:bodyPr/>
          <a:lstStyle/>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What is Data Science?</a:t>
            </a:r>
            <a:endParaRPr lang="en-US" altLang="en-US" sz="4800" dirty="0">
              <a:latin typeface="Helvetica" charset="0"/>
              <a:ea typeface="ＭＳ Ｐゴシック" charset="-128"/>
              <a:cs typeface="Helvetica" charset="0"/>
            </a:endParaRP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Overview</a:t>
            </a:r>
          </a:p>
          <a:p>
            <a:pPr marL="0" indent="0" algn="ctr">
              <a:lnSpc>
                <a:spcPct val="150000"/>
              </a:lnSpc>
              <a:buFont typeface="Wingdings" charset="2"/>
              <a:buNone/>
              <a:tabLst>
                <a:tab pos="1489075" algn="l"/>
              </a:tabLst>
            </a:pPr>
            <a:r>
              <a:rPr lang="en-US" altLang="en-US" sz="4800" dirty="0">
                <a:latin typeface="Helvetica" charset="0"/>
                <a:ea typeface="ＭＳ Ｐゴシック" charset="-128"/>
                <a:cs typeface="Helvetica" charset="0"/>
              </a:rPr>
              <a:t>Practice</a:t>
            </a:r>
          </a:p>
          <a:p>
            <a:pPr marL="0" indent="0" algn="ctr">
              <a:lnSpc>
                <a:spcPct val="150000"/>
              </a:lnSpc>
              <a:buFont typeface="Wingdings" charset="2"/>
              <a:buNone/>
              <a:tabLst>
                <a:tab pos="1489075" algn="l"/>
              </a:tabLst>
            </a:pPr>
            <a:r>
              <a:rPr lang="en-US" altLang="en-US" sz="4800" dirty="0" smtClean="0">
                <a:latin typeface="Helvetica" charset="0"/>
                <a:ea typeface="ＭＳ Ｐゴシック" charset="-128"/>
                <a:cs typeface="Helvetica" charset="0"/>
              </a:rPr>
              <a:t>Feedback</a:t>
            </a:r>
            <a:endParaRPr lang="en-US" altLang="en-US" sz="4800" dirty="0">
              <a:latin typeface="Helvetica" charset="0"/>
              <a:ea typeface="ＭＳ Ｐゴシック" charset="-128"/>
              <a:cs typeface="Helvetica" charset="0"/>
            </a:endParaRPr>
          </a:p>
        </p:txBody>
      </p:sp>
      <p:sp>
        <p:nvSpPr>
          <p:cNvPr id="20483" name="Slide Number Placeholder 24"/>
          <p:cNvSpPr>
            <a:spLocks noGrp="1"/>
          </p:cNvSpPr>
          <p:nvPr>
            <p:ph type="sldNum" sz="quarter" idx="12"/>
          </p:nvPr>
        </p:nvSpPr>
        <p:spPr bwMode="auto">
          <a:xfrm>
            <a:off x="8229600" y="6477000"/>
            <a:ext cx="758825" cy="247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F243F19E-72CA-B546-B997-46A272ED83E0}" type="slidenum">
              <a:rPr lang="en-US" altLang="en-US" sz="1200">
                <a:solidFill>
                  <a:srgbClr val="D38E27"/>
                </a:solidFill>
                <a:latin typeface="Arial" charset="0"/>
              </a:rPr>
              <a:pPr>
                <a:spcBef>
                  <a:spcPct val="0"/>
                </a:spcBef>
                <a:buClrTx/>
                <a:buSzTx/>
                <a:buFontTx/>
                <a:buNone/>
              </a:pPr>
              <a:t>6</a:t>
            </a:fld>
            <a:endParaRPr lang="en-US" altLang="en-US" sz="1200">
              <a:solidFill>
                <a:srgbClr val="D38E27"/>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iterate type="lt">
                                    <p:tmPct val="0"/>
                                  </p:iterate>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5">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600200"/>
            <a:ext cx="8839200" cy="474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What does the second argument to </a:t>
            </a:r>
            <a:r>
              <a:rPr lang="en-US" sz="2200" dirty="0" smtClean="0">
                <a:latin typeface="Courier New" charset="0"/>
                <a:ea typeface="Courier New" charset="0"/>
                <a:cs typeface="Courier New" charset="0"/>
              </a:rPr>
              <a:t>histogram</a:t>
            </a:r>
            <a:r>
              <a:rPr lang="en-US" sz="2200" dirty="0" smtClean="0">
                <a:latin typeface="Arial" charset="0"/>
                <a:ea typeface="Arial" charset="0"/>
                <a:cs typeface="Arial" charset="0"/>
              </a:rPr>
              <a:t> mean?</a:t>
            </a:r>
          </a:p>
          <a:p>
            <a:pPr marL="342900" indent="-342900" eaLnBrk="1" hangingPunct="1">
              <a:spcAft>
                <a:spcPts val="1800"/>
              </a:spcAft>
              <a:buClr>
                <a:srgbClr val="4C4C4C"/>
              </a:buClr>
              <a:buSzTx/>
            </a:pPr>
            <a:r>
              <a:rPr lang="en-US" sz="2200" dirty="0" smtClean="0">
                <a:latin typeface="Arial" charset="0"/>
                <a:ea typeface="Arial" charset="0"/>
                <a:cs typeface="Arial" charset="0"/>
              </a:rPr>
              <a:t>What if there were only 2 bins? 40?</a:t>
            </a:r>
          </a:p>
          <a:p>
            <a:pPr marL="342900" indent="-342900" eaLnBrk="1" hangingPunct="1">
              <a:spcAft>
                <a:spcPts val="1800"/>
              </a:spcAft>
              <a:buClr>
                <a:srgbClr val="4C4C4C"/>
              </a:buClr>
              <a:buSzTx/>
            </a:pPr>
            <a:r>
              <a:rPr lang="en-US" sz="2200" dirty="0" smtClean="0">
                <a:latin typeface="Arial" charset="0"/>
                <a:ea typeface="Arial" charset="0"/>
                <a:cs typeface="Arial" charset="0"/>
              </a:rPr>
              <a:t>Why is 11 ideal?</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It accurately covers all possible rolls (it’s “big enough”)</a:t>
            </a:r>
          </a:p>
          <a:p>
            <a:pPr marL="1085850" lvl="1" indent="-342900" eaLnBrk="1" hangingPunct="1">
              <a:spcAft>
                <a:spcPts val="1800"/>
              </a:spcAft>
              <a:buClr>
                <a:srgbClr val="4C4C4C"/>
              </a:buClr>
              <a:buSzTx/>
            </a:pPr>
            <a:r>
              <a:rPr lang="en-US" sz="1800" dirty="0" smtClean="0">
                <a:latin typeface="Arial" charset="0"/>
                <a:ea typeface="Arial" charset="0"/>
                <a:cs typeface="Arial" charset="0"/>
              </a:rPr>
              <a:t>There are no relevant values left out (it’s “small enough”)</a:t>
            </a:r>
          </a:p>
          <a:p>
            <a:pPr marL="342900" indent="-342900" eaLnBrk="1" hangingPunct="1">
              <a:spcAft>
                <a:spcPts val="1800"/>
              </a:spcAft>
              <a:buClr>
                <a:srgbClr val="4C4C4C"/>
              </a:buClr>
              <a:buSzTx/>
            </a:pPr>
            <a:r>
              <a:rPr lang="en-US" sz="2200" dirty="0" smtClean="0">
                <a:latin typeface="Arial" charset="0"/>
                <a:ea typeface="Arial" charset="0"/>
                <a:cs typeface="Arial" charset="0"/>
              </a:rPr>
              <a:t>Turn to Page 18</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indent="-342900" eaLnBrk="1" hangingPunct="1">
              <a:spcAft>
                <a:spcPts val="1800"/>
              </a:spcAft>
              <a:buClr>
                <a:srgbClr val="4C4C4C"/>
              </a:buClr>
              <a:buSzTx/>
            </a:pPr>
            <a:r>
              <a:rPr lang="en-US" sz="2200" dirty="0" smtClean="0">
                <a:latin typeface="Arial" charset="0"/>
                <a:ea typeface="Arial" charset="0"/>
                <a:cs typeface="Arial" charset="0"/>
              </a:rPr>
              <a:t>Create a histogram for the </a:t>
            </a:r>
            <a:r>
              <a:rPr lang="en-US" sz="2200" dirty="0" smtClean="0">
                <a:latin typeface="Courier New" charset="0"/>
                <a:ea typeface="Courier New" charset="0"/>
                <a:cs typeface="Courier New" charset="0"/>
              </a:rPr>
              <a:t>calories</a:t>
            </a:r>
            <a:r>
              <a:rPr lang="en-US" sz="2200" dirty="0" smtClean="0">
                <a:latin typeface="Arial" charset="0"/>
                <a:ea typeface="Arial" charset="0"/>
                <a:cs typeface="Arial" charset="0"/>
              </a:rPr>
              <a:t> column in </a:t>
            </a:r>
            <a:r>
              <a:rPr lang="en-US" sz="2200" dirty="0" smtClean="0">
                <a:latin typeface="Courier New" charset="0"/>
                <a:ea typeface="Courier New" charset="0"/>
                <a:cs typeface="Courier New" charset="0"/>
              </a:rPr>
              <a:t>nutrition</a:t>
            </a:r>
          </a:p>
          <a:p>
            <a:pPr marL="342900" indent="-342900" eaLnBrk="1" hangingPunct="1">
              <a:spcAft>
                <a:spcPts val="1800"/>
              </a:spcAft>
              <a:buClr>
                <a:srgbClr val="4C4C4C"/>
              </a:buClr>
              <a:buSzTx/>
            </a:pPr>
            <a:r>
              <a:rPr lang="en-US" sz="2200" dirty="0">
                <a:latin typeface="Arial" charset="0"/>
                <a:ea typeface="Arial" charset="0"/>
                <a:cs typeface="Arial" charset="0"/>
              </a:rPr>
              <a:t>Create a histogram for the </a:t>
            </a:r>
            <a:r>
              <a:rPr lang="en-US" sz="2200" dirty="0" err="1" smtClean="0">
                <a:latin typeface="Courier New" charset="0"/>
                <a:ea typeface="Courier New" charset="0"/>
                <a:cs typeface="Courier New" charset="0"/>
              </a:rPr>
              <a:t>gdp</a:t>
            </a:r>
            <a:r>
              <a:rPr lang="en-US" sz="2200" dirty="0" smtClean="0">
                <a:latin typeface="Arial" charset="0"/>
                <a:ea typeface="Arial" charset="0"/>
                <a:cs typeface="Arial" charset="0"/>
              </a:rPr>
              <a:t> column </a:t>
            </a:r>
            <a:r>
              <a:rPr lang="en-US" sz="2200" dirty="0">
                <a:latin typeface="Arial" charset="0"/>
                <a:ea typeface="Arial" charset="0"/>
                <a:cs typeface="Arial" charset="0"/>
              </a:rPr>
              <a:t>in </a:t>
            </a:r>
            <a:r>
              <a:rPr lang="en-US" sz="2200" dirty="0" smtClean="0">
                <a:latin typeface="Courier New" charset="0"/>
                <a:ea typeface="Courier New" charset="0"/>
                <a:cs typeface="Courier New" charset="0"/>
              </a:rPr>
              <a:t>countries</a:t>
            </a:r>
            <a:endParaRPr lang="en-US" sz="2200" dirty="0">
              <a:latin typeface="Courier New" charset="0"/>
              <a:ea typeface="Courier New" charset="0"/>
              <a:cs typeface="Courier New"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60</a:t>
            </a:fld>
            <a:endParaRPr lang="en-US" altLang="en-US" sz="1200">
              <a:solidFill>
                <a:srgbClr val="D38E27"/>
              </a:solidFill>
              <a:latin typeface="Arial" charset="0"/>
            </a:endParaRPr>
          </a:p>
        </p:txBody>
      </p:sp>
      <p:pic>
        <p:nvPicPr>
          <p:cNvPr id="5" name="Picture 4"/>
          <p:cNvPicPr>
            <a:picLocks noChangeAspect="1"/>
          </p:cNvPicPr>
          <p:nvPr/>
        </p:nvPicPr>
        <p:blipFill>
          <a:blip r:embed="rId3"/>
          <a:stretch>
            <a:fillRect/>
          </a:stretch>
        </p:blipFill>
        <p:spPr>
          <a:xfrm>
            <a:off x="5945968" y="1981200"/>
            <a:ext cx="3198031" cy="2057400"/>
          </a:xfrm>
          <a:prstGeom prst="rect">
            <a:avLst/>
          </a:prstGeom>
        </p:spPr>
      </p:pic>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xEl>
                                              <p:pRg st="7" end="7"/>
                                            </p:txEl>
                                          </p:spTgt>
                                        </p:tgtEl>
                                        <p:attrNameLst>
                                          <p:attrName>style.visibility</p:attrName>
                                        </p:attrNameLst>
                                      </p:cBhvr>
                                      <p:to>
                                        <p:strVal val="visible"/>
                                      </p:to>
                                    </p:set>
                                    <p:animEffect transition="in" filter="fade">
                                      <p:cBhvr>
                                        <p:cTn id="3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More Practice with Histograms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76824"/>
            <a:ext cx="8839200" cy="433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smtClean="0">
                <a:latin typeface="Arial" charset="0"/>
                <a:ea typeface="Arial" charset="0"/>
                <a:cs typeface="Arial" charset="0"/>
              </a:rPr>
              <a:t>Turn to Page 19</a:t>
            </a:r>
            <a:r>
              <a:rPr lang="mr-IN" sz="2200" dirty="0" smtClean="0">
                <a:latin typeface="Arial" charset="0"/>
                <a:ea typeface="Arial" charset="0"/>
                <a:cs typeface="Arial" charset="0"/>
              </a:rPr>
              <a:t>…</a:t>
            </a: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endParaRPr lang="en-US" sz="2200" dirty="0" smtClean="0">
              <a:latin typeface="Arial" charset="0"/>
              <a:ea typeface="Arial" charset="0"/>
              <a:cs typeface="Arial" charset="0"/>
            </a:endParaRPr>
          </a:p>
          <a:p>
            <a:pPr marL="342900" lvl="1" indent="-342900" eaLnBrk="1" hangingPunct="1">
              <a:spcAft>
                <a:spcPts val="1800"/>
              </a:spcAft>
              <a:buClr>
                <a:srgbClr val="4C4C4C"/>
              </a:buClr>
              <a:buSzTx/>
            </a:pPr>
            <a:r>
              <a:rPr lang="en-US" sz="2200" dirty="0"/>
              <a:t>You want to rent a shuttle bus to take people from the airport to an event. You know what time everyone’s fight lands, and they all arrive between 8am and 8pm. What would be a good bin-size to determine how many busses you’ll need</a:t>
            </a:r>
            <a:r>
              <a:rPr lang="en-US" sz="2200" dirty="0" smtClean="0"/>
              <a:t>?</a:t>
            </a:r>
          </a:p>
          <a:p>
            <a:pPr marL="342900" lvl="1" indent="-342900" eaLnBrk="1" hangingPunct="1">
              <a:spcAft>
                <a:spcPts val="1800"/>
              </a:spcAft>
              <a:buClr>
                <a:srgbClr val="4C4C4C"/>
              </a:buClr>
              <a:buSzTx/>
            </a:pPr>
            <a:endParaRPr lang="en-US" sz="2200" dirty="0"/>
          </a:p>
          <a:p>
            <a:pPr marL="342900" lvl="1" indent="-342900" eaLnBrk="1" hangingPunct="1">
              <a:spcAft>
                <a:spcPts val="1800"/>
              </a:spcAft>
              <a:buClr>
                <a:srgbClr val="4C4C4C"/>
              </a:buClr>
              <a:buSzTx/>
            </a:pPr>
            <a:r>
              <a:rPr lang="en-US" sz="2200" dirty="0" smtClean="0"/>
              <a:t>Open your Final Project and Final Report files, and answer question 7.</a:t>
            </a:r>
            <a:endParaRPr lang="en-US" sz="2200" dirty="0"/>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61</a:t>
            </a:fld>
            <a:endParaRPr lang="en-US" altLang="en-US" sz="1200">
              <a:solidFill>
                <a:srgbClr val="D38E27"/>
              </a:solidFill>
              <a:latin typeface="Arial" charset="0"/>
            </a:endParaRPr>
          </a:p>
        </p:txBody>
      </p:sp>
    </p:spTree>
    <p:extLst>
      <p:ext uri="{BB962C8B-B14F-4D97-AF65-F5344CB8AC3E}">
        <p14:creationId xmlns:p14="http://schemas.microsoft.com/office/powerpoint/2010/main" val="18328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6</a:t>
            </a:r>
            <a:endParaRPr lang="en-US" dirty="0"/>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Do Now</a:t>
            </a:r>
            <a:endParaRPr lang="en-US" dirty="0"/>
          </a:p>
        </p:txBody>
      </p:sp>
      <p:sp>
        <p:nvSpPr>
          <p:cNvPr id="4" name="Rectangle 3"/>
          <p:cNvSpPr>
            <a:spLocks noChangeArrowheads="1"/>
          </p:cNvSpPr>
          <p:nvPr/>
        </p:nvSpPr>
        <p:spPr bwMode="auto">
          <a:xfrm>
            <a:off x="1219200" y="1819275"/>
            <a:ext cx="6781800"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a:t>Are more expensive restaurants generally better than cheaper ones</a:t>
            </a:r>
            <a:r>
              <a:rPr lang="en-US" sz="2400" i="1" dirty="0" smtClean="0"/>
              <a:t>?</a:t>
            </a:r>
            <a:r>
              <a:rPr lang="en-US" altLang="en-US" sz="2400" i="1" dirty="0" smtClean="0">
                <a:latin typeface="Arial" charset="0"/>
                <a:ea typeface="Arial" charset="0"/>
                <a:cs typeface="Arial" charset="0"/>
              </a:rPr>
              <a:t>”</a:t>
            </a:r>
            <a:endParaRPr lang="en-US" sz="24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a:t>
            </a:r>
            <a:r>
              <a:rPr lang="en-US" sz="2000" dirty="0" smtClean="0">
                <a:latin typeface="Arial" charset="0"/>
                <a:ea typeface="Arial" charset="0"/>
                <a:cs typeface="Arial" charset="0"/>
              </a:rPr>
              <a:t>20</a:t>
            </a:r>
            <a:endParaRPr lang="en-US" sz="2000" dirty="0">
              <a:latin typeface="Arial" charset="0"/>
              <a:ea typeface="Arial" charset="0"/>
              <a:cs typeface="Arial" charset="0"/>
            </a:endParaRP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63</a:t>
            </a:fld>
            <a:endParaRPr lang="en-US" altLang="en-US" sz="1200">
              <a:solidFill>
                <a:srgbClr val="D38E27"/>
              </a:solidFill>
              <a:latin typeface="Arial" charset="0"/>
            </a:endParaRPr>
          </a:p>
        </p:txBody>
      </p:sp>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Dataset: </a:t>
            </a:r>
            <a:r>
              <a:rPr lang="en-US" dirty="0" smtClean="0">
                <a:latin typeface="Courier New" charset="0"/>
                <a:ea typeface="Courier New" charset="0"/>
                <a:cs typeface="Courier New" charset="0"/>
              </a:rPr>
              <a:t>restaurants</a:t>
            </a:r>
            <a:endParaRPr lang="en-US" dirty="0">
              <a:latin typeface="Courier New" charset="0"/>
              <a:ea typeface="Courier New" charset="0"/>
              <a:cs typeface="Courier New"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119696"/>
              </p:ext>
            </p:extLst>
          </p:nvPr>
        </p:nvGraphicFramePr>
        <p:xfrm>
          <a:off x="304800" y="1676400"/>
          <a:ext cx="8686800" cy="3764280"/>
        </p:xfrm>
        <a:graphic>
          <a:graphicData uri="http://schemas.openxmlformats.org/drawingml/2006/table">
            <a:tbl>
              <a:tblPr firstRow="1" bandRow="1">
                <a:tableStyleId>{5C22544A-7EE6-4342-B048-85BDC9FD1C3A}</a:tableStyleId>
              </a:tblPr>
              <a:tblGrid>
                <a:gridCol w="2895600"/>
                <a:gridCol w="2895600"/>
                <a:gridCol w="2895600"/>
              </a:tblGrid>
              <a:tr h="370840">
                <a:tc>
                  <a:txBody>
                    <a:bodyPr/>
                    <a:lstStyle/>
                    <a:p>
                      <a:pPr algn="l"/>
                      <a:r>
                        <a:rPr lang="en-US" sz="2200" b="0" dirty="0">
                          <a:effectLst/>
                        </a:rPr>
                        <a:t>name</a:t>
                      </a:r>
                    </a:p>
                  </a:txBody>
                  <a:tcPr marL="0" marR="0" anchor="ctr"/>
                </a:tc>
                <a:tc>
                  <a:txBody>
                    <a:bodyPr/>
                    <a:lstStyle/>
                    <a:p>
                      <a:pPr algn="ctr"/>
                      <a:r>
                        <a:rPr lang="en-US" sz="2200" b="0">
                          <a:effectLst/>
                        </a:rPr>
                        <a:t>price</a:t>
                      </a:r>
                    </a:p>
                  </a:txBody>
                  <a:tcPr marL="0" marR="0" anchor="ctr"/>
                </a:tc>
                <a:tc>
                  <a:txBody>
                    <a:bodyPr/>
                    <a:lstStyle/>
                    <a:p>
                      <a:pPr algn="ctr"/>
                      <a:r>
                        <a:rPr lang="en-US" sz="2200" b="0" dirty="0">
                          <a:effectLst/>
                        </a:rPr>
                        <a:t>rating</a:t>
                      </a:r>
                    </a:p>
                  </a:txBody>
                  <a:tcPr marL="0" marR="0" anchor="ctr"/>
                </a:tc>
              </a:tr>
              <a:tr h="370840">
                <a:tc>
                  <a:txBody>
                    <a:bodyPr/>
                    <a:lstStyle/>
                    <a:p>
                      <a:pPr algn="l"/>
                      <a:r>
                        <a:rPr lang="en-US" dirty="0">
                          <a:effectLst/>
                        </a:rPr>
                        <a:t>"Family Diner"</a:t>
                      </a:r>
                    </a:p>
                  </a:txBody>
                  <a:tcPr marL="0" marR="0" anchor="ctr"/>
                </a:tc>
                <a:tc>
                  <a:txBody>
                    <a:bodyPr/>
                    <a:lstStyle/>
                    <a:p>
                      <a:pPr algn="ctr"/>
                      <a:r>
                        <a:rPr lang="hr-HR">
                          <a:effectLst/>
                        </a:rPr>
                        <a:t>13.21</a:t>
                      </a:r>
                    </a:p>
                  </a:txBody>
                  <a:tcPr marL="0" marR="0" anchor="ctr"/>
                </a:tc>
                <a:tc>
                  <a:txBody>
                    <a:bodyPr/>
                    <a:lstStyle/>
                    <a:p>
                      <a:pPr algn="ctr"/>
                      <a:r>
                        <a:rPr lang="hr-HR">
                          <a:effectLst/>
                        </a:rPr>
                        <a:t>4.5</a:t>
                      </a:r>
                    </a:p>
                  </a:txBody>
                  <a:tcPr marL="0" marR="0" anchor="ctr"/>
                </a:tc>
              </a:tr>
              <a:tr h="370840">
                <a:tc>
                  <a:txBody>
                    <a:bodyPr/>
                    <a:lstStyle/>
                    <a:p>
                      <a:pPr algn="l"/>
                      <a:r>
                        <a:rPr lang="en-US">
                          <a:effectLst/>
                        </a:rPr>
                        <a:t>"Geoff’s Sandwiches"</a:t>
                      </a:r>
                    </a:p>
                  </a:txBody>
                  <a:tcPr marL="0" marR="0" anchor="ctr"/>
                </a:tc>
                <a:tc>
                  <a:txBody>
                    <a:bodyPr/>
                    <a:lstStyle/>
                    <a:p>
                      <a:pPr algn="ctr"/>
                      <a:r>
                        <a:rPr lang="hr-HR">
                          <a:effectLst/>
                        </a:rPr>
                        <a:t>10.23</a:t>
                      </a:r>
                    </a:p>
                  </a:txBody>
                  <a:tcPr marL="0" marR="0" anchor="ctr"/>
                </a:tc>
                <a:tc>
                  <a:txBody>
                    <a:bodyPr/>
                    <a:lstStyle/>
                    <a:p>
                      <a:pPr algn="ctr"/>
                      <a:r>
                        <a:rPr lang="hr-HR">
                          <a:effectLst/>
                        </a:rPr>
                        <a:t>4.1</a:t>
                      </a:r>
                    </a:p>
                  </a:txBody>
                  <a:tcPr marL="0" marR="0" anchor="ctr"/>
                </a:tc>
              </a:tr>
              <a:tr h="370840">
                <a:tc>
                  <a:txBody>
                    <a:bodyPr/>
                    <a:lstStyle/>
                    <a:p>
                      <a:pPr algn="l"/>
                      <a:r>
                        <a:rPr lang="en-US">
                          <a:effectLst/>
                        </a:rPr>
                        <a:t>"Best Burger"</a:t>
                      </a:r>
                    </a:p>
                  </a:txBody>
                  <a:tcPr marL="0" marR="0" anchor="ctr"/>
                </a:tc>
                <a:tc>
                  <a:txBody>
                    <a:bodyPr/>
                    <a:lstStyle/>
                    <a:p>
                      <a:pPr algn="ctr"/>
                      <a:r>
                        <a:rPr lang="hr-HR">
                          <a:effectLst/>
                        </a:rPr>
                        <a:t>6.52</a:t>
                      </a:r>
                    </a:p>
                  </a:txBody>
                  <a:tcPr marL="0" marR="0" anchor="ctr"/>
                </a:tc>
                <a:tc>
                  <a:txBody>
                    <a:bodyPr/>
                    <a:lstStyle/>
                    <a:p>
                      <a:pPr algn="ctr"/>
                      <a:r>
                        <a:rPr lang="hr-HR">
                          <a:effectLst/>
                        </a:rPr>
                        <a:t>2.9</a:t>
                      </a:r>
                    </a:p>
                  </a:txBody>
                  <a:tcPr marL="0" marR="0" anchor="ctr"/>
                </a:tc>
              </a:tr>
              <a:tr h="370840">
                <a:tc>
                  <a:txBody>
                    <a:bodyPr/>
                    <a:lstStyle/>
                    <a:p>
                      <a:pPr algn="l"/>
                      <a:r>
                        <a:rPr lang="en-US">
                          <a:effectLst/>
                        </a:rPr>
                        <a:t>"Riverside Grille"</a:t>
                      </a:r>
                    </a:p>
                  </a:txBody>
                  <a:tcPr marL="0" marR="0" anchor="ctr"/>
                </a:tc>
                <a:tc>
                  <a:txBody>
                    <a:bodyPr/>
                    <a:lstStyle/>
                    <a:p>
                      <a:pPr algn="ctr"/>
                      <a:r>
                        <a:rPr lang="hr-HR">
                          <a:effectLst/>
                        </a:rPr>
                        <a:t>19.56</a:t>
                      </a:r>
                    </a:p>
                  </a:txBody>
                  <a:tcPr marL="0" marR="0" anchor="ctr"/>
                </a:tc>
                <a:tc>
                  <a:txBody>
                    <a:bodyPr/>
                    <a:lstStyle/>
                    <a:p>
                      <a:pPr algn="ctr"/>
                      <a:r>
                        <a:rPr lang="hr-HR">
                          <a:effectLst/>
                        </a:rPr>
                        <a:t>4.9</a:t>
                      </a:r>
                    </a:p>
                  </a:txBody>
                  <a:tcPr marL="0" marR="0" anchor="ctr"/>
                </a:tc>
              </a:tr>
              <a:tr h="370840">
                <a:tc>
                  <a:txBody>
                    <a:bodyPr/>
                    <a:lstStyle/>
                    <a:p>
                      <a:pPr algn="l"/>
                      <a:r>
                        <a:rPr lang="en-US">
                          <a:effectLst/>
                        </a:rPr>
                        <a:t>"Jackie’s BBQ"</a:t>
                      </a:r>
                    </a:p>
                  </a:txBody>
                  <a:tcPr marL="0" marR="0" anchor="ctr"/>
                </a:tc>
                <a:tc>
                  <a:txBody>
                    <a:bodyPr/>
                    <a:lstStyle/>
                    <a:p>
                      <a:pPr algn="ctr"/>
                      <a:r>
                        <a:rPr lang="nb-NO">
                          <a:effectLst/>
                        </a:rPr>
                        <a:t>5.57</a:t>
                      </a:r>
                    </a:p>
                  </a:txBody>
                  <a:tcPr marL="0" marR="0" anchor="ctr"/>
                </a:tc>
                <a:tc>
                  <a:txBody>
                    <a:bodyPr/>
                    <a:lstStyle/>
                    <a:p>
                      <a:pPr algn="ctr"/>
                      <a:r>
                        <a:rPr lang="hr-HR">
                          <a:effectLst/>
                        </a:rPr>
                        <a:t>2.3</a:t>
                      </a:r>
                    </a:p>
                  </a:txBody>
                  <a:tcPr marL="0" marR="0" anchor="ctr"/>
                </a:tc>
              </a:tr>
              <a:tr h="370840">
                <a:tc>
                  <a:txBody>
                    <a:bodyPr/>
                    <a:lstStyle/>
                    <a:p>
                      <a:pPr algn="l"/>
                      <a:r>
                        <a:rPr lang="en-US">
                          <a:effectLst/>
                        </a:rPr>
                        <a:t>"La Taqueria"</a:t>
                      </a:r>
                    </a:p>
                  </a:txBody>
                  <a:tcPr marL="0" marR="0" anchor="ctr"/>
                </a:tc>
                <a:tc>
                  <a:txBody>
                    <a:bodyPr/>
                    <a:lstStyle/>
                    <a:p>
                      <a:pPr algn="ctr"/>
                      <a:r>
                        <a:rPr lang="hr-HR">
                          <a:effectLst/>
                        </a:rPr>
                        <a:t>9.72</a:t>
                      </a:r>
                    </a:p>
                  </a:txBody>
                  <a:tcPr marL="0" marR="0" anchor="ctr"/>
                </a:tc>
                <a:tc>
                  <a:txBody>
                    <a:bodyPr/>
                    <a:lstStyle/>
                    <a:p>
                      <a:pPr algn="ctr"/>
                      <a:r>
                        <a:rPr lang="en-US">
                          <a:effectLst/>
                        </a:rPr>
                        <a:t>4</a:t>
                      </a:r>
                    </a:p>
                  </a:txBody>
                  <a:tcPr marL="0" marR="0" anchor="ctr"/>
                </a:tc>
              </a:tr>
              <a:tr h="370840">
                <a:tc>
                  <a:txBody>
                    <a:bodyPr/>
                    <a:lstStyle/>
                    <a:p>
                      <a:pPr algn="l"/>
                      <a:r>
                        <a:rPr lang="en-US">
                          <a:effectLst/>
                        </a:rPr>
                        <a:t>"Bebop Bar"</a:t>
                      </a:r>
                    </a:p>
                  </a:txBody>
                  <a:tcPr marL="0" marR="0" anchor="ctr"/>
                </a:tc>
                <a:tc>
                  <a:txBody>
                    <a:bodyPr/>
                    <a:lstStyle/>
                    <a:p>
                      <a:pPr algn="ctr"/>
                      <a:r>
                        <a:rPr lang="nb-NO">
                          <a:effectLst/>
                        </a:rPr>
                        <a:t>7.2</a:t>
                      </a:r>
                    </a:p>
                  </a:txBody>
                  <a:tcPr marL="0" marR="0" anchor="ctr"/>
                </a:tc>
                <a:tc>
                  <a:txBody>
                    <a:bodyPr/>
                    <a:lstStyle/>
                    <a:p>
                      <a:pPr algn="ctr"/>
                      <a:r>
                        <a:rPr lang="hr-HR">
                          <a:effectLst/>
                        </a:rPr>
                        <a:t>3.3</a:t>
                      </a:r>
                    </a:p>
                  </a:txBody>
                  <a:tcPr marL="0" marR="0" anchor="ctr"/>
                </a:tc>
              </a:tr>
              <a:tr h="370840">
                <a:tc>
                  <a:txBody>
                    <a:bodyPr/>
                    <a:lstStyle/>
                    <a:p>
                      <a:pPr algn="l"/>
                      <a:r>
                        <a:rPr lang="en-US" dirty="0">
                          <a:effectLst/>
                        </a:rPr>
                        <a:t>"Spike’s"</a:t>
                      </a:r>
                    </a:p>
                  </a:txBody>
                  <a:tcPr marL="0" marR="0" anchor="ctr"/>
                </a:tc>
                <a:tc>
                  <a:txBody>
                    <a:bodyPr/>
                    <a:lstStyle/>
                    <a:p>
                      <a:pPr algn="ctr"/>
                      <a:r>
                        <a:rPr lang="hr-HR">
                          <a:effectLst/>
                        </a:rPr>
                        <a:t>6.98</a:t>
                      </a:r>
                    </a:p>
                  </a:txBody>
                  <a:tcPr marL="0" marR="0" anchor="ctr"/>
                </a:tc>
                <a:tc>
                  <a:txBody>
                    <a:bodyPr/>
                    <a:lstStyle/>
                    <a:p>
                      <a:pPr algn="ctr"/>
                      <a:r>
                        <a:rPr lang="hr-HR">
                          <a:effectLst/>
                        </a:rPr>
                        <a:t>3.8</a:t>
                      </a:r>
                    </a:p>
                  </a:txBody>
                  <a:tcPr marL="0" marR="0" anchor="ctr"/>
                </a:tc>
              </a:tr>
              <a:tr h="370840">
                <a:tc>
                  <a:txBody>
                    <a:bodyPr/>
                    <a:lstStyle/>
                    <a:p>
                      <a:pPr algn="l"/>
                      <a:r>
                        <a:rPr lang="en-US" dirty="0">
                          <a:effectLst/>
                        </a:rPr>
                        <a:t>"Fred’s Shake Shack"</a:t>
                      </a:r>
                    </a:p>
                  </a:txBody>
                  <a:tcPr marL="0" marR="0" anchor="ctr"/>
                </a:tc>
                <a:tc>
                  <a:txBody>
                    <a:bodyPr/>
                    <a:lstStyle/>
                    <a:p>
                      <a:pPr algn="ctr"/>
                      <a:r>
                        <a:rPr lang="nb-NO">
                          <a:effectLst/>
                        </a:rPr>
                        <a:t>5.25</a:t>
                      </a:r>
                    </a:p>
                  </a:txBody>
                  <a:tcPr marL="0" marR="0" anchor="ctr"/>
                </a:tc>
                <a:tc>
                  <a:txBody>
                    <a:bodyPr/>
                    <a:lstStyle/>
                    <a:p>
                      <a:pPr algn="ctr"/>
                      <a:r>
                        <a:rPr lang="hr-HR" dirty="0">
                          <a:effectLst/>
                        </a:rPr>
                        <a:t>3.5</a:t>
                      </a:r>
                    </a:p>
                  </a:txBody>
                  <a:tcPr marL="0" marR="0" anchor="ctr"/>
                </a:tc>
              </a:tr>
            </a:tbl>
          </a:graphicData>
        </a:graphic>
      </p:graphicFrame>
      <p:sp>
        <p:nvSpPr>
          <p:cNvPr id="5" name="Rectangle 4"/>
          <p:cNvSpPr/>
          <p:nvPr/>
        </p:nvSpPr>
        <p:spPr>
          <a:xfrm>
            <a:off x="304800" y="5710535"/>
            <a:ext cx="8686800" cy="461665"/>
          </a:xfrm>
          <a:prstGeom prst="rect">
            <a:avLst/>
          </a:prstGeom>
        </p:spPr>
        <p:txBody>
          <a:bodyPr wrap="square">
            <a:spAutoFit/>
          </a:bodyPr>
          <a:lstStyle/>
          <a:p>
            <a:pPr marL="342900" indent="-342900" eaLnBrk="1" hangingPunct="1">
              <a:spcAft>
                <a:spcPts val="1800"/>
              </a:spcAft>
              <a:buClr>
                <a:srgbClr val="4C4C4C"/>
              </a:buClr>
              <a:buSzTx/>
              <a:buFont typeface="Arial" charset="0"/>
              <a:buChar char="•"/>
            </a:pPr>
            <a:r>
              <a:rPr lang="en-US" dirty="0" smtClean="0">
                <a:solidFill>
                  <a:schemeClr val="bg1"/>
                </a:solidFill>
                <a:ea typeface="Arial" charset="0"/>
                <a:cs typeface="Arial" charset="0"/>
              </a:rPr>
              <a:t>What’s the best-reviewed restaurant? Most expensive?</a:t>
            </a:r>
            <a:endParaRPr lang="en-US"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6064025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 return to scatterplots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457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3"/>
              </a:rPr>
              <a:t>Unit 6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Define </a:t>
            </a:r>
            <a:r>
              <a:rPr lang="en-US" altLang="en-US" sz="2400" dirty="0" smtClean="0">
                <a:latin typeface="Courier New" charset="0"/>
                <a:ea typeface="Courier New" charset="0"/>
                <a:cs typeface="Courier New" charset="0"/>
              </a:rPr>
              <a:t>ratings-list</a:t>
            </a:r>
            <a:r>
              <a:rPr lang="en-US" altLang="en-US" sz="2400" dirty="0" smtClean="0">
                <a:latin typeface="Arial" charset="0"/>
                <a:ea typeface="Arial" charset="0"/>
                <a:cs typeface="Arial" charset="0"/>
              </a:rPr>
              <a:t> and </a:t>
            </a:r>
            <a:r>
              <a:rPr lang="en-US" altLang="en-US" sz="2400" dirty="0" smtClean="0">
                <a:latin typeface="Courier New" charset="0"/>
                <a:ea typeface="Courier New" charset="0"/>
                <a:cs typeface="Courier New" charset="0"/>
              </a:rPr>
              <a:t>prices-list,</a:t>
            </a:r>
            <a:r>
              <a:rPr lang="en-US" altLang="en-US" sz="2400" dirty="0" smtClean="0">
                <a:latin typeface="Arial" charset="0"/>
                <a:ea typeface="Arial" charset="0"/>
                <a:cs typeface="Arial" charset="0"/>
              </a:rPr>
              <a:t> by extracting those two columns from the table.</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What’s the mean star rating of all the restaurants?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Use a histogram to visualize the prices in this table</a:t>
            </a: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Create a scatterplot of the prices and ratings</a:t>
            </a: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Based on this plot, do you see a pattern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a:t>
            </a:r>
            <a:r>
              <a:rPr lang="en-US" altLang="en-US" sz="2400" i="1" dirty="0" smtClean="0">
                <a:latin typeface="Arial" charset="0"/>
                <a:ea typeface="Arial" charset="0"/>
                <a:cs typeface="Arial" charset="0"/>
              </a:rPr>
              <a:t>relationship – </a:t>
            </a:r>
            <a:r>
              <a:rPr lang="en-US" altLang="en-US" sz="2400" dirty="0" smtClean="0">
                <a:latin typeface="Arial" charset="0"/>
                <a:ea typeface="Arial" charset="0"/>
                <a:cs typeface="Arial" charset="0"/>
              </a:rPr>
              <a:t>between price and rating?</a:t>
            </a:r>
          </a:p>
        </p:txBody>
      </p:sp>
      <p:sp>
        <p:nvSpPr>
          <p:cNvPr id="62468"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00E282C8-230D-2346-8D44-4CCC76531EF1}" type="slidenum">
              <a:rPr lang="en-US" altLang="en-US" sz="1200">
                <a:solidFill>
                  <a:srgbClr val="D38E27"/>
                </a:solidFill>
                <a:latin typeface="Arial" charset="0"/>
              </a:rPr>
              <a:pPr>
                <a:spcBef>
                  <a:spcPct val="0"/>
                </a:spcBef>
                <a:buClrTx/>
                <a:buSzTx/>
                <a:buFontTx/>
                <a:buNone/>
              </a:pPr>
              <a:t>65</a:t>
            </a:fld>
            <a:endParaRPr lang="en-US" altLang="en-US" sz="1200">
              <a:solidFill>
                <a:srgbClr val="D38E27"/>
              </a:solidFill>
              <a:latin typeface="Arial" charset="0"/>
            </a:endParaRP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91000" y="1295400"/>
            <a:ext cx="4445000" cy="4699000"/>
          </a:xfrm>
          <a:prstGeom prst="rect">
            <a:avLst/>
          </a:prstGeom>
        </p:spPr>
      </p:pic>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3922776" cy="3785652"/>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Is there a trend?</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p>
          <a:p>
            <a:pPr marL="342900" indent="-342900">
              <a:lnSpc>
                <a:spcPct val="200000"/>
              </a:lnSpc>
              <a:buFont typeface="Arial" charset="0"/>
              <a:buChar char="•"/>
            </a:pPr>
            <a:r>
              <a:rPr lang="en-US" dirty="0" smtClean="0">
                <a:solidFill>
                  <a:schemeClr val="bg1"/>
                </a:solidFill>
              </a:rPr>
              <a:t>Hover over each dot.</a:t>
            </a:r>
          </a:p>
          <a:p>
            <a:pPr marL="342900" indent="-342900">
              <a:lnSpc>
                <a:spcPct val="200000"/>
              </a:lnSpc>
              <a:buFont typeface="Arial" charset="0"/>
              <a:buChar char="•"/>
            </a:pPr>
            <a:r>
              <a:rPr lang="en-US" dirty="0" smtClean="0">
                <a:solidFill>
                  <a:schemeClr val="bg1"/>
                </a:solidFill>
              </a:rPr>
              <a:t>Which dot is “Spike’s”?</a:t>
            </a:r>
          </a:p>
          <a:p>
            <a:pPr marL="342900" indent="-342900">
              <a:lnSpc>
                <a:spcPct val="200000"/>
              </a:lnSpc>
              <a:buFont typeface="Arial" charset="0"/>
              <a:buChar char="•"/>
            </a:pPr>
            <a:r>
              <a:rPr lang="en-US" dirty="0" smtClean="0">
                <a:solidFill>
                  <a:schemeClr val="bg1"/>
                </a:solidFill>
              </a:rPr>
              <a:t>Complete Page 21</a:t>
            </a:r>
            <a:r>
              <a:rPr lang="mr-IN"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A return to scatterplots</a:t>
            </a:r>
            <a:endParaRPr lang="en-US" dirty="0">
              <a:latin typeface="Courier New" charset="0"/>
              <a:ea typeface="Courier New" charset="0"/>
              <a:cs typeface="Courier New" charset="0"/>
            </a:endParaRPr>
          </a:p>
        </p:txBody>
      </p:sp>
      <p:sp>
        <p:nvSpPr>
          <p:cNvPr id="4" name="TextBox 3"/>
          <p:cNvSpPr txBox="1"/>
          <p:nvPr/>
        </p:nvSpPr>
        <p:spPr>
          <a:xfrm>
            <a:off x="115824" y="1828800"/>
            <a:ext cx="8570976" cy="3046988"/>
          </a:xfrm>
          <a:prstGeom prst="rect">
            <a:avLst/>
          </a:prstGeom>
          <a:noFill/>
        </p:spPr>
        <p:txBody>
          <a:bodyPr wrap="square" rtlCol="0">
            <a:spAutoFit/>
          </a:bodyPr>
          <a:lstStyle/>
          <a:p>
            <a:pPr marL="342900" indent="-342900">
              <a:lnSpc>
                <a:spcPct val="200000"/>
              </a:lnSpc>
              <a:buFont typeface="Arial" charset="0"/>
              <a:buChar char="•"/>
            </a:pPr>
            <a:r>
              <a:rPr lang="en-US" dirty="0" smtClean="0">
                <a:solidFill>
                  <a:schemeClr val="bg1"/>
                </a:solidFill>
              </a:rPr>
              <a:t>For practice, make a scatterplot showing the </a:t>
            </a:r>
            <a:r>
              <a:rPr lang="en-US" dirty="0" err="1" smtClean="0">
                <a:solidFill>
                  <a:schemeClr val="bg1"/>
                </a:solidFill>
                <a:latin typeface="Courier New" charset="0"/>
                <a:ea typeface="Courier New" charset="0"/>
                <a:cs typeface="Courier New" charset="0"/>
              </a:rPr>
              <a:t>gdp</a:t>
            </a:r>
            <a:r>
              <a:rPr lang="en-US" dirty="0" smtClean="0">
                <a:solidFill>
                  <a:schemeClr val="bg1"/>
                </a:solidFill>
              </a:rPr>
              <a:t> v. </a:t>
            </a:r>
            <a:r>
              <a:rPr lang="en-US" dirty="0" smtClean="0">
                <a:solidFill>
                  <a:schemeClr val="bg1"/>
                </a:solidFill>
                <a:latin typeface="Courier New" charset="0"/>
                <a:ea typeface="Courier New" charset="0"/>
                <a:cs typeface="Courier New" charset="0"/>
              </a:rPr>
              <a:t>median-life-expectancy</a:t>
            </a:r>
            <a:r>
              <a:rPr lang="en-US" dirty="0" smtClean="0">
                <a:solidFill>
                  <a:schemeClr val="bg1"/>
                </a:solidFill>
              </a:rPr>
              <a:t> from </a:t>
            </a:r>
            <a:r>
              <a:rPr lang="en-US" dirty="0" smtClean="0">
                <a:solidFill>
                  <a:schemeClr val="bg1"/>
                </a:solidFill>
                <a:latin typeface="Courier New" charset="0"/>
                <a:ea typeface="Courier New" charset="0"/>
                <a:cs typeface="Courier New" charset="0"/>
              </a:rPr>
              <a:t>countries</a:t>
            </a:r>
            <a:endParaRPr lang="en-US" dirty="0" smtClean="0">
              <a:solidFill>
                <a:schemeClr val="bg1"/>
              </a:solidFill>
            </a:endParaRPr>
          </a:p>
          <a:p>
            <a:pPr marL="342900" indent="-342900">
              <a:lnSpc>
                <a:spcPct val="200000"/>
              </a:lnSpc>
              <a:buFont typeface="Arial" charset="0"/>
              <a:buChar char="•"/>
            </a:pPr>
            <a:r>
              <a:rPr lang="en-US" dirty="0" smtClean="0">
                <a:solidFill>
                  <a:schemeClr val="bg1"/>
                </a:solidFill>
              </a:rPr>
              <a:t>Is it positive or negative?</a:t>
            </a:r>
          </a:p>
          <a:p>
            <a:pPr marL="342900" indent="-342900">
              <a:lnSpc>
                <a:spcPct val="200000"/>
              </a:lnSpc>
              <a:buFont typeface="Arial" charset="0"/>
              <a:buChar char="•"/>
            </a:pPr>
            <a:r>
              <a:rPr lang="en-US" dirty="0" smtClean="0">
                <a:solidFill>
                  <a:schemeClr val="bg1"/>
                </a:solidFill>
              </a:rPr>
              <a:t>Are there </a:t>
            </a:r>
            <a:r>
              <a:rPr lang="en-US" b="1" i="1" dirty="0" smtClean="0">
                <a:solidFill>
                  <a:schemeClr val="bg1"/>
                </a:solidFill>
              </a:rPr>
              <a:t>outliers</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56799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Seeing Correlations</a:t>
            </a:r>
            <a:endParaRPr lang="en-US" dirty="0">
              <a:latin typeface="Courier New" charset="0"/>
              <a:ea typeface="Courier New" charset="0"/>
              <a:cs typeface="Courier New" charset="0"/>
            </a:endParaRPr>
          </a:p>
        </p:txBody>
      </p:sp>
      <p:sp>
        <p:nvSpPr>
          <p:cNvPr id="4" name="TextBox 3"/>
          <p:cNvSpPr txBox="1"/>
          <p:nvPr/>
        </p:nvSpPr>
        <p:spPr>
          <a:xfrm>
            <a:off x="115824" y="1828800"/>
            <a:ext cx="6284976" cy="4154984"/>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Positive v. Negative Correlation</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Using the relationship to make a </a:t>
            </a:r>
            <a:r>
              <a:rPr lang="en-US" i="1" dirty="0" smtClean="0">
                <a:solidFill>
                  <a:schemeClr val="bg1"/>
                </a:solidFill>
              </a:rPr>
              <a:t>prediction</a:t>
            </a: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What rating would we expect a $16 restaurant to have?</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Correlations aren’t perfect predictors! </a:t>
            </a:r>
          </a:p>
          <a:p>
            <a:pPr marL="342900" indent="-342900">
              <a:buFont typeface="Arial" charset="0"/>
              <a:buChar char="•"/>
            </a:pPr>
            <a:endParaRPr lang="en-US" dirty="0">
              <a:solidFill>
                <a:schemeClr val="bg1"/>
              </a:solidFill>
            </a:endParaRPr>
          </a:p>
          <a:p>
            <a:pPr marL="342900" indent="-342900">
              <a:buFont typeface="Arial" charset="0"/>
              <a:buChar char="•"/>
            </a:pPr>
            <a:r>
              <a:rPr lang="en-US" dirty="0" smtClean="0">
                <a:solidFill>
                  <a:schemeClr val="bg1"/>
                </a:solidFill>
              </a:rPr>
              <a:t>Brainstorm 3 correlations you can think of</a:t>
            </a:r>
          </a:p>
        </p:txBody>
      </p:sp>
      <p:pic>
        <p:nvPicPr>
          <p:cNvPr id="5" name="Picture 4"/>
          <p:cNvPicPr>
            <a:picLocks noChangeAspect="1"/>
          </p:cNvPicPr>
          <p:nvPr/>
        </p:nvPicPr>
        <p:blipFill>
          <a:blip r:embed="rId2"/>
          <a:stretch>
            <a:fillRect/>
          </a:stretch>
        </p:blipFill>
        <p:spPr>
          <a:xfrm>
            <a:off x="5948955" y="2286000"/>
            <a:ext cx="3027405" cy="3200400"/>
          </a:xfrm>
          <a:prstGeom prst="rect">
            <a:avLst/>
          </a:prstGeom>
        </p:spPr>
      </p:pic>
    </p:spTree>
    <p:extLst>
      <p:ext uri="{BB962C8B-B14F-4D97-AF65-F5344CB8AC3E}">
        <p14:creationId xmlns:p14="http://schemas.microsoft.com/office/powerpoint/2010/main" val="155430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Measuring Correlation Strength</a:t>
            </a:r>
            <a:endParaRPr lang="en-US" dirty="0">
              <a:latin typeface="Courier New" charset="0"/>
              <a:ea typeface="Courier New" charset="0"/>
              <a:cs typeface="Courier New" charset="0"/>
            </a:endParaRPr>
          </a:p>
        </p:txBody>
      </p:sp>
      <p:sp>
        <p:nvSpPr>
          <p:cNvPr id="4" name="TextBox 3"/>
          <p:cNvSpPr txBox="1"/>
          <p:nvPr/>
        </p:nvSpPr>
        <p:spPr>
          <a:xfrm>
            <a:off x="152400" y="1828800"/>
            <a:ext cx="5446776" cy="2677656"/>
          </a:xfrm>
          <a:prstGeom prst="rect">
            <a:avLst/>
          </a:prstGeom>
          <a:noFill/>
        </p:spPr>
        <p:txBody>
          <a:bodyPr wrap="square" rtlCol="0">
            <a:spAutoFit/>
          </a:bodyPr>
          <a:lstStyle/>
          <a:p>
            <a:pPr marL="342900" indent="-342900">
              <a:buFont typeface="Arial" charset="0"/>
              <a:buChar char="•"/>
            </a:pPr>
            <a:r>
              <a:rPr lang="en-US" dirty="0" smtClean="0">
                <a:solidFill>
                  <a:schemeClr val="bg1"/>
                </a:solidFill>
              </a:rPr>
              <a:t>Line of Best Fit</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Predictor Function</a:t>
            </a:r>
            <a:endParaRPr lang="en-US" i="1" dirty="0" smtClean="0">
              <a:solidFill>
                <a:schemeClr val="bg1"/>
              </a:solidFill>
            </a:endParaRPr>
          </a:p>
          <a:p>
            <a:pPr marL="342900" indent="-342900">
              <a:buFont typeface="Arial" charset="0"/>
              <a:buChar char="•"/>
            </a:pPr>
            <a:endParaRPr lang="en-US" i="1" dirty="0" smtClean="0">
              <a:solidFill>
                <a:schemeClr val="bg1"/>
              </a:solidFill>
            </a:endParaRPr>
          </a:p>
          <a:p>
            <a:pPr marL="342900" indent="-342900">
              <a:buFont typeface="Arial" charset="0"/>
              <a:buChar char="•"/>
            </a:pPr>
            <a:r>
              <a:rPr lang="en-US" dirty="0" smtClean="0">
                <a:solidFill>
                  <a:schemeClr val="bg1"/>
                </a:solidFill>
              </a:rPr>
              <a:t>Good v. Bad Predictors</a:t>
            </a:r>
          </a:p>
          <a:p>
            <a:pPr marL="342900" indent="-342900">
              <a:buFont typeface="Arial" charset="0"/>
              <a:buChar char="•"/>
            </a:pPr>
            <a:endParaRPr lang="en-US" dirty="0" smtClean="0">
              <a:solidFill>
                <a:schemeClr val="bg1"/>
              </a:solidFill>
            </a:endParaRPr>
          </a:p>
          <a:p>
            <a:pPr marL="342900" indent="-342900">
              <a:buFont typeface="Arial" charset="0"/>
              <a:buChar char="•"/>
            </a:pPr>
            <a:r>
              <a:rPr lang="en-US" dirty="0" smtClean="0">
                <a:solidFill>
                  <a:schemeClr val="bg1"/>
                </a:solidFill>
              </a:rPr>
              <a:t>Turn to Page 22</a:t>
            </a:r>
            <a:r>
              <a:rPr lang="mr-IN" dirty="0" smtClean="0">
                <a:solidFill>
                  <a:schemeClr val="bg1"/>
                </a:solidFill>
              </a:rPr>
              <a:t>…</a:t>
            </a:r>
            <a:endParaRPr lang="en-US" dirty="0" smtClean="0">
              <a:solidFill>
                <a:schemeClr val="bg1"/>
              </a:solidFill>
            </a:endParaRPr>
          </a:p>
        </p:txBody>
      </p:sp>
      <p:pic>
        <p:nvPicPr>
          <p:cNvPr id="2" name="Picture 1"/>
          <p:cNvPicPr>
            <a:picLocks noChangeAspect="1"/>
          </p:cNvPicPr>
          <p:nvPr/>
        </p:nvPicPr>
        <p:blipFill>
          <a:blip r:embed="rId2"/>
          <a:stretch>
            <a:fillRect/>
          </a:stretch>
        </p:blipFill>
        <p:spPr>
          <a:xfrm>
            <a:off x="4267200" y="1549399"/>
            <a:ext cx="4733325" cy="5003801"/>
          </a:xfrm>
          <a:prstGeom prst="rect">
            <a:avLst/>
          </a:prstGeom>
        </p:spPr>
      </p:pic>
      <p:pic>
        <p:nvPicPr>
          <p:cNvPr id="6" name="Picture 5"/>
          <p:cNvPicPr>
            <a:picLocks noChangeAspect="1"/>
          </p:cNvPicPr>
          <p:nvPr/>
        </p:nvPicPr>
        <p:blipFill>
          <a:blip r:embed="rId3"/>
          <a:stretch>
            <a:fillRect/>
          </a:stretch>
        </p:blipFill>
        <p:spPr>
          <a:xfrm>
            <a:off x="4282440" y="1574945"/>
            <a:ext cx="4709160" cy="4978255"/>
          </a:xfrm>
          <a:prstGeom prst="rect">
            <a:avLst/>
          </a:prstGeom>
        </p:spPr>
      </p:pic>
    </p:spTree>
    <p:extLst>
      <p:ext uri="{BB962C8B-B14F-4D97-AF65-F5344CB8AC3E}">
        <p14:creationId xmlns:p14="http://schemas.microsoft.com/office/powerpoint/2010/main" val="64783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is Data Science?</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Linear Regression* and r</a:t>
            </a:r>
            <a:r>
              <a:rPr lang="en-US" baseline="30000" dirty="0" smtClean="0"/>
              <a:t>2</a:t>
            </a:r>
            <a:endParaRPr lang="en-US" dirty="0">
              <a:latin typeface="Courier New" charset="0"/>
              <a:ea typeface="Courier New" charset="0"/>
              <a:cs typeface="Courier New" charset="0"/>
            </a:endParaRPr>
          </a:p>
        </p:txBody>
      </p:sp>
      <p:sp>
        <p:nvSpPr>
          <p:cNvPr id="4" name="TextBox 3"/>
          <p:cNvSpPr txBox="1"/>
          <p:nvPr/>
        </p:nvSpPr>
        <p:spPr>
          <a:xfrm>
            <a:off x="0" y="1828800"/>
            <a:ext cx="9296400" cy="4478149"/>
          </a:xfrm>
          <a:prstGeom prst="rect">
            <a:avLst/>
          </a:prstGeom>
          <a:noFill/>
        </p:spPr>
        <p:txBody>
          <a:bodyPr wrap="square" rtlCol="0">
            <a:spAutoFit/>
          </a:bodyPr>
          <a:lstStyle/>
          <a:p>
            <a:r>
              <a:rPr lang="en-US" sz="2300" dirty="0" smtClean="0">
                <a:solidFill>
                  <a:schemeClr val="accent1"/>
                </a:solidFill>
                <a:latin typeface="Courier New" charset="0"/>
                <a:ea typeface="Courier New" charset="0"/>
                <a:cs typeface="Courier New" charset="0"/>
              </a:rPr>
              <a:t>#</a:t>
            </a:r>
            <a:r>
              <a:rPr lang="en-US" sz="2300" dirty="0" err="1" smtClean="0">
                <a:solidFill>
                  <a:schemeClr val="accent1"/>
                </a:solidFill>
                <a:latin typeface="Courier New" charset="0"/>
                <a:ea typeface="Courier New" charset="0"/>
                <a:cs typeface="Courier New" charset="0"/>
              </a:rPr>
              <a:t>linear-regression:List</a:t>
            </a:r>
            <a:r>
              <a:rPr lang="en-US" sz="2300" dirty="0" smtClean="0">
                <a:solidFill>
                  <a:schemeClr val="accent1"/>
                </a:solidFill>
                <a:latin typeface="Courier New" charset="0"/>
                <a:ea typeface="Courier New" charset="0"/>
                <a:cs typeface="Courier New" charset="0"/>
              </a:rPr>
              <a: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List&lt;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&gt; </a:t>
            </a:r>
            <a:r>
              <a:rPr lang="en-US" sz="2300" dirty="0" smtClean="0">
                <a:solidFill>
                  <a:schemeClr val="accent1"/>
                </a:solidFill>
                <a:latin typeface="Courier New" charset="0"/>
                <a:ea typeface="Courier New" charset="0"/>
                <a:cs typeface="Courier New" charset="0"/>
                <a:sym typeface="Wingdings"/>
              </a:rPr>
              <a:t></a:t>
            </a:r>
            <a:r>
              <a:rPr lang="en-US" sz="2300" dirty="0" smtClean="0">
                <a:solidFill>
                  <a:schemeClr val="accent1"/>
                </a:solidFill>
                <a:latin typeface="Courier New" charset="0"/>
                <a:ea typeface="Courier New" charset="0"/>
                <a:cs typeface="Courier New" charset="0"/>
              </a:rPr>
              <a:t> (</a:t>
            </a:r>
            <a:r>
              <a:rPr lang="en-US" sz="2300" dirty="0" err="1" smtClean="0">
                <a:solidFill>
                  <a:schemeClr val="accent1"/>
                </a:solidFill>
                <a:latin typeface="Courier New" charset="0"/>
                <a:ea typeface="Courier New" charset="0"/>
                <a:cs typeface="Courier New" charset="0"/>
              </a:rPr>
              <a:t>Num</a:t>
            </a:r>
            <a:r>
              <a:rPr lang="en-US" sz="2300" dirty="0" err="1" smtClean="0">
                <a:solidFill>
                  <a:schemeClr val="accent1"/>
                </a:solidFill>
                <a:latin typeface="Courier New" charset="0"/>
                <a:ea typeface="Courier New" charset="0"/>
                <a:cs typeface="Courier New" charset="0"/>
                <a:sym typeface="Wingdings"/>
              </a:rPr>
              <a:t></a:t>
            </a:r>
            <a:r>
              <a:rPr lang="en-US" sz="2300" dirty="0" err="1" smtClean="0">
                <a:solidFill>
                  <a:schemeClr val="accent1"/>
                </a:solidFill>
                <a:latin typeface="Courier New" charset="0"/>
                <a:ea typeface="Courier New" charset="0"/>
                <a:cs typeface="Courier New" charset="0"/>
              </a:rPr>
              <a:t>Num</a:t>
            </a:r>
            <a:r>
              <a:rPr lang="en-US" sz="2300" dirty="0" smtClean="0">
                <a:solidFill>
                  <a:schemeClr val="accent1"/>
                </a:solidFill>
                <a:latin typeface="Courier New" charset="0"/>
                <a:ea typeface="Courier New" charset="0"/>
                <a:cs typeface="Courier New" charset="0"/>
              </a:rPr>
              <a:t>)</a:t>
            </a:r>
          </a:p>
          <a:p>
            <a:r>
              <a:rPr lang="en-US" sz="2300" dirty="0" smtClean="0">
                <a:solidFill>
                  <a:schemeClr val="bg1"/>
                </a:solidFill>
                <a:latin typeface="Courier New" charset="0"/>
                <a:ea typeface="Courier New" charset="0"/>
                <a:cs typeface="Courier New" charset="0"/>
              </a:rPr>
              <a:t>rating-predictor =</a:t>
            </a:r>
          </a:p>
          <a:p>
            <a:r>
              <a:rPr lang="en-US" sz="2300" dirty="0" smtClean="0">
                <a:solidFill>
                  <a:schemeClr val="bg1"/>
                </a:solidFill>
                <a:latin typeface="Courier New" charset="0"/>
                <a:ea typeface="Courier New" charset="0"/>
                <a:cs typeface="Courier New" charset="0"/>
              </a:rPr>
              <a:t>   linear-regression(prices-list, ratings-list</a:t>
            </a:r>
            <a:r>
              <a:rPr lang="en-US" sz="2300" dirty="0">
                <a:solidFill>
                  <a:schemeClr val="bg1"/>
                </a:solidFill>
                <a:latin typeface="Courier New" charset="0"/>
                <a:ea typeface="Courier New" charset="0"/>
                <a:cs typeface="Courier New" charset="0"/>
              </a:rPr>
              <a:t>)</a:t>
            </a:r>
          </a:p>
          <a:p>
            <a:pPr marL="342900" indent="-342900">
              <a:buFont typeface="Arial" charset="0"/>
              <a:buChar char="•"/>
            </a:pPr>
            <a:endParaRPr lang="en-US" dirty="0" smtClean="0">
              <a:solidFill>
                <a:schemeClr val="bg1"/>
              </a:solidFill>
            </a:endParaRPr>
          </a:p>
          <a:p>
            <a:pPr marL="525463" indent="-327025">
              <a:buFont typeface="Arial" charset="0"/>
              <a:buChar char="•"/>
            </a:pPr>
            <a:r>
              <a:rPr lang="en-US" dirty="0">
                <a:solidFill>
                  <a:schemeClr val="bg1"/>
                </a:solidFill>
                <a:latin typeface="Courier New" charset="0"/>
                <a:ea typeface="Courier New" charset="0"/>
                <a:cs typeface="Courier New" charset="0"/>
              </a:rPr>
              <a:t>l</a:t>
            </a:r>
            <a:r>
              <a:rPr lang="en-US" dirty="0" smtClean="0">
                <a:solidFill>
                  <a:schemeClr val="bg1"/>
                </a:solidFill>
                <a:latin typeface="Courier New" charset="0"/>
                <a:ea typeface="Courier New" charset="0"/>
                <a:cs typeface="Courier New" charset="0"/>
              </a:rPr>
              <a:t>inear-regression</a:t>
            </a:r>
            <a:r>
              <a:rPr lang="en-US" dirty="0" smtClean="0">
                <a:solidFill>
                  <a:schemeClr val="bg1"/>
                </a:solidFill>
              </a:rPr>
              <a:t> is a function that </a:t>
            </a:r>
            <a:r>
              <a:rPr lang="en-US" i="1" dirty="0" smtClean="0">
                <a:solidFill>
                  <a:schemeClr val="bg1"/>
                </a:solidFill>
              </a:rPr>
              <a:t>produces a function</a:t>
            </a:r>
          </a:p>
          <a:p>
            <a:pPr marL="525463" indent="-327025">
              <a:buFont typeface="Arial" charset="0"/>
              <a:buChar char="•"/>
            </a:pPr>
            <a:endParaRPr lang="en-US" i="1" dirty="0" smtClean="0">
              <a:solidFill>
                <a:schemeClr val="bg1"/>
              </a:solidFill>
            </a:endParaRPr>
          </a:p>
          <a:p>
            <a:pPr marL="525463" indent="-327025">
              <a:buFont typeface="Arial" charset="0"/>
              <a:buChar char="•"/>
            </a:pPr>
            <a:r>
              <a:rPr lang="en-US" dirty="0" smtClean="0">
                <a:solidFill>
                  <a:schemeClr val="bg1"/>
                </a:solidFill>
              </a:rPr>
              <a:t>The function is the “best fit” for all the points in the dataset</a:t>
            </a:r>
          </a:p>
          <a:p>
            <a:pPr marL="525463" indent="-327025">
              <a:buFont typeface="Arial" charset="0"/>
              <a:buChar char="•"/>
            </a:pPr>
            <a:endParaRPr lang="en-US" dirty="0">
              <a:solidFill>
                <a:schemeClr val="bg1"/>
              </a:solidFill>
            </a:endParaRPr>
          </a:p>
          <a:p>
            <a:pPr marL="525463" indent="-327025">
              <a:buFont typeface="Arial" charset="0"/>
              <a:buChar char="•"/>
            </a:pPr>
            <a:r>
              <a:rPr lang="en-US" dirty="0" smtClean="0">
                <a:solidFill>
                  <a:schemeClr val="bg1"/>
                </a:solidFill>
              </a:rPr>
              <a:t>Type </a:t>
            </a:r>
            <a:r>
              <a:rPr lang="en-US" dirty="0">
                <a:solidFill>
                  <a:schemeClr val="bg1"/>
                </a:solidFill>
                <a:latin typeface="Courier New" charset="0"/>
                <a:ea typeface="Courier New" charset="0"/>
                <a:cs typeface="Courier New" charset="0"/>
              </a:rPr>
              <a:t>rating-predictor(0)</a:t>
            </a:r>
            <a:r>
              <a:rPr lang="en-US" dirty="0">
                <a:solidFill>
                  <a:schemeClr val="bg1"/>
                </a:solidFill>
              </a:rPr>
              <a:t> </a:t>
            </a:r>
            <a:r>
              <a:rPr lang="en-US" dirty="0" smtClean="0">
                <a:solidFill>
                  <a:schemeClr val="bg1"/>
                </a:solidFill>
              </a:rPr>
              <a:t>into the Interactions Area</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How could we get the slope and y-intercept of this function?</a:t>
            </a:r>
          </a:p>
          <a:p>
            <a:pPr marL="525463" indent="-327025">
              <a:buFont typeface="Arial" charset="0"/>
              <a:buChar char="•"/>
            </a:pPr>
            <a:endParaRPr lang="en-US" dirty="0" smtClean="0">
              <a:solidFill>
                <a:schemeClr val="bg1"/>
              </a:solidFill>
            </a:endParaRPr>
          </a:p>
        </p:txBody>
      </p:sp>
      <p:sp>
        <p:nvSpPr>
          <p:cNvPr id="5" name="TextBox 4"/>
          <p:cNvSpPr txBox="1"/>
          <p:nvPr/>
        </p:nvSpPr>
        <p:spPr>
          <a:xfrm>
            <a:off x="0" y="6248400"/>
            <a:ext cx="971741" cy="461665"/>
          </a:xfrm>
          <a:prstGeom prst="rect">
            <a:avLst/>
          </a:prstGeom>
          <a:noFill/>
        </p:spPr>
        <p:txBody>
          <a:bodyPr wrap="none" rtlCol="0">
            <a:spAutoFit/>
          </a:bodyPr>
          <a:lstStyle/>
          <a:p>
            <a:r>
              <a:rPr lang="en-US" i="1" dirty="0" smtClean="0">
                <a:solidFill>
                  <a:schemeClr val="tx1">
                    <a:lumMod val="50000"/>
                  </a:schemeClr>
                </a:solidFill>
              </a:rPr>
              <a:t>* - </a:t>
            </a:r>
            <a:r>
              <a:rPr lang="en-US" i="1" dirty="0" err="1" smtClean="0">
                <a:solidFill>
                  <a:schemeClr val="tx1">
                    <a:lumMod val="50000"/>
                  </a:schemeClr>
                </a:solidFill>
              </a:rPr>
              <a:t>ish</a:t>
            </a:r>
            <a:endParaRPr lang="en-US" i="1" dirty="0">
              <a:solidFill>
                <a:schemeClr val="tx1">
                  <a:lumMod val="50000"/>
                </a:schemeClr>
              </a:solidFill>
            </a:endParaRPr>
          </a:p>
        </p:txBody>
      </p:sp>
    </p:spTree>
    <p:extLst>
      <p:ext uri="{BB962C8B-B14F-4D97-AF65-F5344CB8AC3E}">
        <p14:creationId xmlns:p14="http://schemas.microsoft.com/office/powerpoint/2010/main" val="66446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Plots</a:t>
            </a:r>
            <a:endParaRPr lang="en-US" dirty="0">
              <a:latin typeface="Courier New" charset="0"/>
              <a:ea typeface="Courier New" charset="0"/>
              <a:cs typeface="Courier New" charset="0"/>
            </a:endParaRPr>
          </a:p>
        </p:txBody>
      </p:sp>
      <p:sp>
        <p:nvSpPr>
          <p:cNvPr id="4" name="TextBox 3"/>
          <p:cNvSpPr txBox="1"/>
          <p:nvPr/>
        </p:nvSpPr>
        <p:spPr>
          <a:xfrm>
            <a:off x="0" y="1828800"/>
            <a:ext cx="9144000" cy="5416868"/>
          </a:xfrm>
          <a:prstGeom prst="rect">
            <a:avLst/>
          </a:prstGeom>
          <a:noFill/>
        </p:spPr>
        <p:txBody>
          <a:bodyPr wrap="square" rtlCol="0">
            <a:spAutoFit/>
          </a:bodyPr>
          <a:lstStyle/>
          <a:p>
            <a:pPr marL="525463" indent="-327025">
              <a:buFont typeface="Arial" charset="0"/>
              <a:buChar char="•"/>
            </a:pPr>
            <a:r>
              <a:rPr lang="en-US" dirty="0" smtClean="0">
                <a:solidFill>
                  <a:schemeClr val="bg1"/>
                </a:solidFill>
                <a:latin typeface="Courier New" charset="0"/>
                <a:ea typeface="Courier New" charset="0"/>
                <a:cs typeface="Courier New" charset="0"/>
              </a:rPr>
              <a:t>rating-predictor</a:t>
            </a:r>
            <a:r>
              <a:rPr lang="en-US" dirty="0">
                <a:solidFill>
                  <a:schemeClr val="bg1"/>
                </a:solidFill>
              </a:rPr>
              <a:t> </a:t>
            </a:r>
            <a:r>
              <a:rPr lang="en-US" dirty="0" smtClean="0">
                <a:solidFill>
                  <a:schemeClr val="bg1"/>
                </a:solidFill>
              </a:rPr>
              <a:t>is just a function (just like </a:t>
            </a:r>
            <a:r>
              <a:rPr lang="en-US" dirty="0" err="1" smtClean="0">
                <a:solidFill>
                  <a:schemeClr val="bg1"/>
                </a:solidFill>
                <a:latin typeface="Courier New" charset="0"/>
                <a:ea typeface="Courier New" charset="0"/>
                <a:cs typeface="Courier New" charset="0"/>
              </a:rPr>
              <a:t>num-sqrt</a:t>
            </a:r>
            <a:r>
              <a:rPr lang="en-US" dirty="0" smtClean="0">
                <a:solidFill>
                  <a:schemeClr val="bg1"/>
                </a:solidFill>
              </a:rPr>
              <a: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Review: Plot this function using </a:t>
            </a:r>
            <a:r>
              <a:rPr lang="en-US" dirty="0" smtClean="0">
                <a:solidFill>
                  <a:schemeClr val="bg1"/>
                </a:solidFill>
                <a:latin typeface="Courier New" charset="0"/>
                <a:ea typeface="Courier New" charset="0"/>
                <a:cs typeface="Courier New" charset="0"/>
              </a:rPr>
              <a:t>function-plot</a:t>
            </a:r>
          </a:p>
          <a:p>
            <a:pPr marL="525463" indent="-327025">
              <a:buFont typeface="Arial" charset="0"/>
              <a:buChar char="•"/>
            </a:pPr>
            <a:endParaRPr lang="en-US" dirty="0" smtClean="0">
              <a:solidFill>
                <a:schemeClr val="bg1"/>
              </a:solidFill>
            </a:endParaRPr>
          </a:p>
          <a:p>
            <a:pPr marL="525463" indent="-327025">
              <a:buFont typeface="Arial" charset="0"/>
              <a:buChar char="•"/>
            </a:pPr>
            <a:r>
              <a:rPr lang="en-US" dirty="0" smtClean="0">
                <a:solidFill>
                  <a:schemeClr val="bg1"/>
                </a:solidFill>
              </a:rPr>
              <a:t>We’d like to </a:t>
            </a:r>
            <a:r>
              <a:rPr lang="en-US" i="1" dirty="0" smtClean="0">
                <a:solidFill>
                  <a:schemeClr val="bg1"/>
                </a:solidFill>
              </a:rPr>
              <a:t>combine</a:t>
            </a:r>
            <a:r>
              <a:rPr lang="en-US" dirty="0" smtClean="0">
                <a:solidFill>
                  <a:schemeClr val="bg1"/>
                </a:solidFill>
              </a:rPr>
              <a:t> the scatterplot and the predictor plot</a:t>
            </a:r>
          </a:p>
          <a:p>
            <a:pPr marL="525463" indent="-327025">
              <a:buFont typeface="Arial" charset="0"/>
              <a:buChar char="•"/>
            </a:pPr>
            <a:endParaRPr lang="en-US" sz="2600" dirty="0" smtClean="0">
              <a:solidFill>
                <a:schemeClr val="accent1"/>
              </a:solidFill>
              <a:latin typeface="Courier New" charset="0"/>
              <a:ea typeface="Courier New" charset="0"/>
              <a:cs typeface="Courier New" charset="0"/>
            </a:endParaRPr>
          </a:p>
          <a:p>
            <a:pPr marL="198438" algn="ctr"/>
            <a:r>
              <a:rPr lang="en-US" sz="2600" dirty="0" smtClean="0">
                <a:solidFill>
                  <a:schemeClr val="accent1"/>
                </a:solidFill>
                <a:latin typeface="Courier New" charset="0"/>
                <a:ea typeface="Courier New" charset="0"/>
                <a:cs typeface="Courier New" charset="0"/>
              </a:rPr>
              <a:t># plots : List&lt;Series&gt; </a:t>
            </a:r>
            <a:r>
              <a:rPr lang="en-US" sz="2600" dirty="0">
                <a:solidFill>
                  <a:schemeClr val="accent1"/>
                </a:solidFill>
                <a:latin typeface="Courier New" charset="0"/>
                <a:ea typeface="Courier New" charset="0"/>
                <a:cs typeface="Courier New" charset="0"/>
                <a:sym typeface="Wingdings"/>
              </a:rPr>
              <a:t></a:t>
            </a:r>
            <a:r>
              <a:rPr lang="en-US" sz="2600" dirty="0">
                <a:solidFill>
                  <a:schemeClr val="accent1"/>
                </a:solidFill>
                <a:latin typeface="Courier New" charset="0"/>
                <a:ea typeface="Courier New" charset="0"/>
                <a:cs typeface="Courier New" charset="0"/>
              </a:rPr>
              <a:t> </a:t>
            </a:r>
            <a:r>
              <a:rPr lang="en-US" sz="2600" dirty="0" smtClean="0">
                <a:solidFill>
                  <a:schemeClr val="accent1"/>
                </a:solidFill>
                <a:latin typeface="Courier New" charset="0"/>
                <a:ea typeface="Courier New" charset="0"/>
                <a:cs typeface="Courier New" charset="0"/>
              </a:rPr>
              <a:t>Plot</a:t>
            </a:r>
          </a:p>
          <a:p>
            <a:pPr marL="198438" algn="ctr"/>
            <a:endParaRPr lang="en-US" sz="2600" dirty="0">
              <a:solidFill>
                <a:schemeClr val="accent1"/>
              </a:solidFill>
              <a:latin typeface="Courier New" charset="0"/>
              <a:ea typeface="Courier New" charset="0"/>
              <a:cs typeface="Courier New" charset="0"/>
            </a:endParaRPr>
          </a:p>
          <a:p>
            <a:pPr marL="198438" algn="ctr"/>
            <a:endParaRPr lang="en-US" sz="2600" dirty="0" smtClean="0">
              <a:solidFill>
                <a:schemeClr val="accent1"/>
              </a:solidFill>
              <a:latin typeface="Courier New" charset="0"/>
              <a:ea typeface="Courier New" charset="0"/>
              <a:cs typeface="Courier New" charset="0"/>
            </a:endParaRPr>
          </a:p>
          <a:p>
            <a:pPr marL="655638" indent="-457200">
              <a:buFont typeface="Arial" charset="0"/>
              <a:buChar char="•"/>
            </a:pPr>
            <a:r>
              <a:rPr lang="en-US" dirty="0" smtClean="0">
                <a:solidFill>
                  <a:schemeClr val="bg1"/>
                </a:solidFill>
              </a:rPr>
              <a:t>How do we grade this predictor?</a:t>
            </a:r>
          </a:p>
          <a:p>
            <a:pPr marL="655638" indent="-457200">
              <a:buFont typeface="Arial" charset="0"/>
              <a:buChar char="•"/>
            </a:pPr>
            <a:endParaRPr lang="en-US" dirty="0">
              <a:solidFill>
                <a:schemeClr val="bg1"/>
              </a:solidFill>
            </a:endParaRPr>
          </a:p>
          <a:p>
            <a:pPr algn="ctr"/>
            <a:r>
              <a:rPr lang="en-US" dirty="0">
                <a:solidFill>
                  <a:schemeClr val="accent1"/>
                </a:solidFill>
              </a:rPr>
              <a:t># r-squared : </a:t>
            </a:r>
            <a:r>
              <a:rPr lang="en-US" dirty="0" smtClean="0">
                <a:solidFill>
                  <a:schemeClr val="accent1"/>
                </a:solidFill>
              </a:rPr>
              <a:t>List&lt;</a:t>
            </a:r>
            <a:r>
              <a:rPr lang="en-US" dirty="0" err="1" smtClean="0">
                <a:solidFill>
                  <a:schemeClr val="accent1"/>
                </a:solidFill>
              </a:rPr>
              <a:t>Num</a:t>
            </a:r>
            <a:r>
              <a:rPr lang="en-US" dirty="0" smtClean="0">
                <a:solidFill>
                  <a:schemeClr val="accent1"/>
                </a:solidFill>
              </a:rPr>
              <a:t>&gt; List&lt;</a:t>
            </a:r>
            <a:r>
              <a:rPr lang="en-US" dirty="0" err="1" smtClean="0">
                <a:solidFill>
                  <a:schemeClr val="accent1"/>
                </a:solidFill>
              </a:rPr>
              <a:t>Num</a:t>
            </a:r>
            <a:r>
              <a:rPr lang="en-US" dirty="0" smtClean="0">
                <a:solidFill>
                  <a:schemeClr val="accent1"/>
                </a:solidFill>
              </a:rPr>
              <a:t>&gt; </a:t>
            </a:r>
            <a:r>
              <a:rPr lang="en-US" dirty="0">
                <a:solidFill>
                  <a:schemeClr val="accent1"/>
                </a:solidFill>
              </a:rPr>
              <a:t>(</a:t>
            </a:r>
            <a:r>
              <a:rPr lang="en-US" dirty="0" err="1" smtClean="0">
                <a:solidFill>
                  <a:schemeClr val="accent1"/>
                </a:solidFill>
              </a:rPr>
              <a:t>Num</a:t>
            </a:r>
            <a:r>
              <a:rPr lang="en-US" dirty="0" smtClean="0">
                <a:solidFill>
                  <a:schemeClr val="accent1"/>
                </a:solidFill>
              </a:rPr>
              <a:t>-</a:t>
            </a:r>
            <a:r>
              <a:rPr lang="en-US" dirty="0">
                <a:solidFill>
                  <a:schemeClr val="accent1"/>
                </a:solidFill>
              </a:rPr>
              <a:t>&gt;</a:t>
            </a:r>
            <a:r>
              <a:rPr lang="en-US" dirty="0" err="1" smtClean="0">
                <a:solidFill>
                  <a:schemeClr val="accent1"/>
                </a:solidFill>
              </a:rPr>
              <a:t>Num</a:t>
            </a:r>
            <a:r>
              <a:rPr lang="en-US" dirty="0" smtClean="0">
                <a:solidFill>
                  <a:schemeClr val="accent1"/>
                </a:solidFill>
              </a:rPr>
              <a:t>) </a:t>
            </a:r>
            <a:r>
              <a:rPr lang="en-US" dirty="0">
                <a:solidFill>
                  <a:schemeClr val="accent1"/>
                </a:solidFill>
              </a:rPr>
              <a:t>-&gt; </a:t>
            </a:r>
            <a:r>
              <a:rPr lang="en-US" dirty="0" err="1" smtClean="0">
                <a:solidFill>
                  <a:schemeClr val="accent1"/>
                </a:solidFill>
              </a:rPr>
              <a:t>Num</a:t>
            </a:r>
            <a:r>
              <a:rPr lang="en-US" dirty="0">
                <a:solidFill>
                  <a:schemeClr val="accent1"/>
                </a:solidFill>
              </a:rPr>
              <a:t> </a:t>
            </a:r>
          </a:p>
          <a:p>
            <a:pPr marL="655638" indent="-457200">
              <a:buFont typeface="Arial" charset="0"/>
              <a:buChar char="•"/>
            </a:pPr>
            <a:endParaRPr lang="en-US" dirty="0" smtClean="0">
              <a:solidFill>
                <a:schemeClr val="bg1"/>
              </a:solidFill>
            </a:endParaRPr>
          </a:p>
          <a:p>
            <a:pPr marL="198438"/>
            <a:endParaRPr lang="en-US" sz="26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fade">
                                      <p:cBhvr>
                                        <p:cTn id="3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smtClean="0"/>
              <a:t>Reflecting</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8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Turn to Page 23</a:t>
            </a:r>
            <a:r>
              <a:rPr lang="mr-IN" altLang="en-US" sz="2400" dirty="0" smtClean="0">
                <a:latin typeface="Arial" charset="0"/>
                <a:ea typeface="Arial" charset="0"/>
                <a:cs typeface="Arial" charset="0"/>
              </a:rPr>
              <a:t>…</a:t>
            </a: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Return to Page 20, and write down your findings.</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What kind of correlations would you like to search for in </a:t>
            </a:r>
            <a:r>
              <a:rPr lang="en-US" altLang="en-US" sz="2400" i="1" dirty="0" smtClean="0">
                <a:latin typeface="Arial" charset="0"/>
                <a:ea typeface="Arial" charset="0"/>
                <a:cs typeface="Arial" charset="0"/>
              </a:rPr>
              <a:t>your</a:t>
            </a:r>
            <a:r>
              <a:rPr lang="en-US" altLang="en-US" sz="2400" dirty="0" smtClean="0">
                <a:latin typeface="Arial" charset="0"/>
                <a:ea typeface="Arial" charset="0"/>
                <a:cs typeface="Arial" charset="0"/>
              </a:rPr>
              <a:t> dataset?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your Final Project document, and answer question 8</a:t>
            </a:r>
          </a:p>
        </p:txBody>
      </p:sp>
    </p:spTree>
    <p:extLst>
      <p:ext uri="{BB962C8B-B14F-4D97-AF65-F5344CB8AC3E}">
        <p14:creationId xmlns:p14="http://schemas.microsoft.com/office/powerpoint/2010/main" val="14770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7</a:t>
            </a:r>
            <a:endParaRPr lang="en-US" dirty="0"/>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Introduction to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Open the </a:t>
            </a:r>
            <a:r>
              <a:rPr lang="en-US" altLang="en-US" sz="2400" dirty="0" smtClean="0">
                <a:latin typeface="Arial" charset="0"/>
                <a:ea typeface="Arial" charset="0"/>
                <a:cs typeface="Arial" charset="0"/>
                <a:hlinkClick r:id="rId2"/>
              </a:rPr>
              <a:t>Unit 7 Starter File</a:t>
            </a:r>
            <a:r>
              <a:rPr lang="en-US" altLang="en-US" sz="2400" dirty="0" smtClean="0">
                <a:latin typeface="Arial" charset="0"/>
                <a:ea typeface="Arial" charset="0"/>
                <a:cs typeface="Arial" charset="0"/>
              </a:rPr>
              <a:t>, Save a Copy, and Click Run</a:t>
            </a:r>
          </a:p>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explore the new dataset: </a:t>
            </a:r>
            <a:r>
              <a:rPr lang="en-US" altLang="en-US" sz="2400" dirty="0" smtClean="0">
                <a:latin typeface="Courier New" charset="0"/>
                <a:ea typeface="Courier New" charset="0"/>
                <a:cs typeface="Courier New" charset="0"/>
              </a:rPr>
              <a:t>movies</a:t>
            </a:r>
          </a:p>
          <a:p>
            <a:pPr lvl="1" fontAlgn="ctr">
              <a:buClr>
                <a:schemeClr val="bg1"/>
              </a:buClr>
            </a:pPr>
            <a:r>
              <a:rPr lang="en-US" dirty="0"/>
              <a:t>What was the domestic gross for "Big Hero 6"?</a:t>
            </a:r>
          </a:p>
          <a:p>
            <a:pPr lvl="1" fontAlgn="ctr">
              <a:buClr>
                <a:schemeClr val="bg1"/>
              </a:buClr>
            </a:pPr>
            <a:r>
              <a:rPr lang="en-US" dirty="0"/>
              <a:t>What was the overseas gross for "Up"?</a:t>
            </a:r>
          </a:p>
          <a:p>
            <a:pPr lvl="1" fontAlgn="ctr">
              <a:buClr>
                <a:schemeClr val="bg1"/>
              </a:buClr>
            </a:pPr>
            <a:r>
              <a:rPr lang="en-US" dirty="0"/>
              <a:t>What was the total gross for "</a:t>
            </a:r>
            <a:r>
              <a:rPr lang="en-US" dirty="0" err="1"/>
              <a:t>Zootopia</a:t>
            </a:r>
            <a:r>
              <a:rPr lang="en-US" dirty="0"/>
              <a:t>"?</a:t>
            </a:r>
          </a:p>
          <a:p>
            <a:pPr lvl="1" fontAlgn="ctr">
              <a:buClr>
                <a:schemeClr val="bg1"/>
              </a:buClr>
            </a:pPr>
            <a:r>
              <a:rPr lang="en-US" dirty="0"/>
              <a:t>What year did "Maleficent come out?"</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movies-selected</a:t>
            </a:r>
            <a:r>
              <a:rPr lang="en-US" altLang="en-US" sz="2400" dirty="0" smtClean="0">
                <a:latin typeface="Arial" charset="0"/>
                <a:ea typeface="Arial" charset="0"/>
                <a:cs typeface="Arial" charset="0"/>
              </a:rPr>
              <a:t> into the Interactions Area</a:t>
            </a:r>
          </a:p>
        </p:txBody>
      </p:sp>
    </p:spTree>
    <p:extLst>
      <p:ext uri="{BB962C8B-B14F-4D97-AF65-F5344CB8AC3E}">
        <p14:creationId xmlns:p14="http://schemas.microsoft.com/office/powerpoint/2010/main" val="117630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select</a:t>
            </a:r>
            <a:r>
              <a:rPr lang="en-US" dirty="0" smtClean="0"/>
              <a:t> 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select</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title, year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movies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8" name="Rectangular Callout 7"/>
          <p:cNvSpPr/>
          <p:nvPr/>
        </p:nvSpPr>
        <p:spPr>
          <a:xfrm>
            <a:off x="5105400" y="1219200"/>
            <a:ext cx="1524000" cy="727870"/>
          </a:xfrm>
          <a:prstGeom prst="wedgeRectCallout">
            <a:avLst>
              <a:gd name="adj1" fmla="val -50554"/>
              <a:gd name="adj2" fmla="val 12984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k</a:t>
            </a:r>
            <a:r>
              <a:rPr lang="en-US" dirty="0" smtClean="0">
                <a:solidFill>
                  <a:schemeClr val="tx1"/>
                </a:solidFill>
              </a:rPr>
              <a:t>eyword </a:t>
            </a:r>
            <a:endParaRPr lang="en-US" dirty="0">
              <a:solidFill>
                <a:schemeClr val="tx1"/>
              </a:solidFill>
            </a:endParaRPr>
          </a:p>
        </p:txBody>
      </p:sp>
      <p:sp>
        <p:nvSpPr>
          <p:cNvPr id="9" name="Rectangular Callout 8"/>
          <p:cNvSpPr/>
          <p:nvPr/>
        </p:nvSpPr>
        <p:spPr>
          <a:xfrm>
            <a:off x="5105400" y="1219200"/>
            <a:ext cx="1524000" cy="727870"/>
          </a:xfrm>
          <a:prstGeom prst="wedgeRectCallout">
            <a:avLst>
              <a:gd name="adj1" fmla="val 73046"/>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keywords</a:t>
            </a:r>
            <a:endParaRPr lang="en-US" dirty="0">
              <a:solidFill>
                <a:schemeClr val="tx1"/>
              </a:solidFill>
            </a:endParaRPr>
          </a:p>
        </p:txBody>
      </p:sp>
      <p:grpSp>
        <p:nvGrpSpPr>
          <p:cNvPr id="11" name="Group 10"/>
          <p:cNvGrpSpPr/>
          <p:nvPr/>
        </p:nvGrpSpPr>
        <p:grpSpPr>
          <a:xfrm>
            <a:off x="1828800" y="2552701"/>
            <a:ext cx="2514600" cy="2324099"/>
            <a:chOff x="1828800" y="3314701"/>
            <a:chExt cx="2514600" cy="2324099"/>
          </a:xfrm>
        </p:grpSpPr>
        <p:sp>
          <p:nvSpPr>
            <p:cNvPr id="5" name="Rectangular Callout 4"/>
            <p:cNvSpPr/>
            <p:nvPr/>
          </p:nvSpPr>
          <p:spPr>
            <a:xfrm>
              <a:off x="2514600" y="4648200"/>
              <a:ext cx="15240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d</a:t>
              </a:r>
              <a:r>
                <a:rPr lang="en-US" dirty="0" smtClean="0">
                  <a:solidFill>
                    <a:schemeClr val="tx1"/>
                  </a:solidFill>
                </a:rPr>
                <a:t>esired columns</a:t>
              </a:r>
              <a:endParaRPr lang="en-US" dirty="0">
                <a:solidFill>
                  <a:schemeClr val="tx1"/>
                </a:solidFill>
              </a:endParaRPr>
            </a:p>
          </p:txBody>
        </p:sp>
        <p:sp>
          <p:nvSpPr>
            <p:cNvPr id="10" name="Rectangle 9"/>
            <p:cNvSpPr/>
            <p:nvPr/>
          </p:nvSpPr>
          <p:spPr>
            <a:xfrm>
              <a:off x="1828800" y="3314701"/>
              <a:ext cx="2514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410200" y="2552701"/>
            <a:ext cx="1676400" cy="2324099"/>
            <a:chOff x="5410200" y="3314701"/>
            <a:chExt cx="1676400" cy="2324099"/>
          </a:xfrm>
        </p:grpSpPr>
        <p:sp>
          <p:nvSpPr>
            <p:cNvPr id="6" name="Rectangular Callout 5"/>
            <p:cNvSpPr/>
            <p:nvPr/>
          </p:nvSpPr>
          <p:spPr>
            <a:xfrm>
              <a:off x="5867400" y="4648200"/>
              <a:ext cx="1219200" cy="990600"/>
            </a:xfrm>
            <a:prstGeom prst="wedgeRectCallout">
              <a:avLst>
                <a:gd name="adj1" fmla="val -14554"/>
                <a:gd name="adj2" fmla="val -12169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11113" indent="-11113" algn="ctr" eaLnBrk="1" hangingPunct="1">
              <a:spcAft>
                <a:spcPts val="1800"/>
              </a:spcAft>
              <a:buClr>
                <a:srgbClr val="4C4C4C"/>
              </a:buClr>
              <a:buSzTx/>
            </a:pPr>
            <a:r>
              <a:rPr lang="en-US" altLang="en-US" dirty="0" smtClean="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Tree>
    <p:extLst>
      <p:ext uri="{BB962C8B-B14F-4D97-AF65-F5344CB8AC3E}">
        <p14:creationId xmlns:p14="http://schemas.microsoft.com/office/powerpoint/2010/main" val="168311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8"/>
                                        </p:tgtEl>
                                        <p:attrNameLst>
                                          <p:attrName>fillcolor</p:attrName>
                                        </p:attrNameLst>
                                      </p:cBhvr>
                                      <p:to>
                                        <a:schemeClr val="accent2"/>
                                      </p:to>
                                    </p:animClr>
                                    <p:set>
                                      <p:cBhvr>
                                        <p:cTn id="32" dur="500" fill="hold"/>
                                        <p:tgtEl>
                                          <p:spTgt spid="8"/>
                                        </p:tgtEl>
                                        <p:attrNameLst>
                                          <p:attrName>fill.type</p:attrName>
                                        </p:attrNameLst>
                                      </p:cBhvr>
                                      <p:to>
                                        <p:strVal val="solid"/>
                                      </p:to>
                                    </p:set>
                                    <p:set>
                                      <p:cBhvr>
                                        <p:cTn id="33" dur="500" fill="hold"/>
                                        <p:tgtEl>
                                          <p:spTgt spid="8"/>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9"/>
                                        </p:tgtEl>
                                        <p:attrNameLst>
                                          <p:attrName>fillcolor</p:attrName>
                                        </p:attrNameLst>
                                      </p:cBhvr>
                                      <p:to>
                                        <a:schemeClr val="accent2"/>
                                      </p:to>
                                    </p:animClr>
                                    <p:set>
                                      <p:cBhvr>
                                        <p:cTn id="36" dur="500" fill="hold"/>
                                        <p:tgtEl>
                                          <p:spTgt spid="9"/>
                                        </p:tgtEl>
                                        <p:attrNameLst>
                                          <p:attrName>fill.type</p:attrName>
                                        </p:attrNameLst>
                                      </p:cBhvr>
                                      <p:to>
                                        <p:strVal val="solid"/>
                                      </p:to>
                                    </p:set>
                                    <p:set>
                                      <p:cBhvr>
                                        <p:cTn id="37"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a:latin typeface="Courier New" charset="0"/>
                <a:ea typeface="Courier New" charset="0"/>
                <a:cs typeface="Courier New" charset="0"/>
              </a:rPr>
              <a:t>select</a:t>
            </a:r>
            <a:r>
              <a:rPr lang="en-US" dirty="0"/>
              <a:t> 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“Countries and Continents” and “Fat Content”</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25 and 26 in your workbook</a:t>
            </a:r>
          </a:p>
        </p:txBody>
      </p:sp>
    </p:spTree>
    <p:extLst>
      <p:ext uri="{BB962C8B-B14F-4D97-AF65-F5344CB8AC3E}">
        <p14:creationId xmlns:p14="http://schemas.microsoft.com/office/powerpoint/2010/main" val="721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Table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76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chemeClr val="bg1"/>
              </a:buClr>
              <a:buSzTx/>
            </a:pPr>
            <a:r>
              <a:rPr lang="en-US" altLang="en-US" sz="2400" dirty="0" smtClean="0">
                <a:latin typeface="Arial" charset="0"/>
                <a:ea typeface="Arial" charset="0"/>
                <a:cs typeface="Arial" charset="0"/>
              </a:rPr>
              <a:t>Race to answer the following questions:</a:t>
            </a:r>
            <a:endParaRPr lang="en-US" altLang="en-US" sz="2400" dirty="0" smtClean="0">
              <a:latin typeface="Courier New" charset="0"/>
              <a:ea typeface="Courier New" charset="0"/>
              <a:cs typeface="Courier New" charset="0"/>
            </a:endParaRPr>
          </a:p>
          <a:p>
            <a:pPr lvl="1">
              <a:buClr>
                <a:schemeClr val="bg1"/>
              </a:buClr>
            </a:pPr>
            <a:r>
              <a:rPr lang="en-US" sz="2200" dirty="0"/>
              <a:t>Which three foods have the most sodium?</a:t>
            </a:r>
          </a:p>
          <a:p>
            <a:pPr lvl="1">
              <a:buClr>
                <a:schemeClr val="bg1"/>
              </a:buClr>
            </a:pPr>
            <a:r>
              <a:rPr lang="en-US" sz="2200" dirty="0"/>
              <a:t>Which 3 movies had the highest domestic gross ticket sales?</a:t>
            </a:r>
          </a:p>
          <a:p>
            <a:pPr lvl="1">
              <a:buClr>
                <a:schemeClr val="bg1"/>
              </a:buClr>
            </a:pPr>
            <a:r>
              <a:rPr lang="en-US" sz="2200" dirty="0"/>
              <a:t>What are the 3 countries with the smallest population</a:t>
            </a:r>
            <a:r>
              <a:rPr lang="en-US" sz="2200" dirty="0" smtClean="0"/>
              <a:t>?</a:t>
            </a:r>
          </a:p>
          <a:p>
            <a:pPr lvl="1">
              <a:buClr>
                <a:schemeClr val="bg1"/>
              </a:buClr>
            </a:pPr>
            <a:endParaRPr lang="en-US" sz="2200" dirty="0"/>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presidents-ordered </a:t>
            </a:r>
            <a:r>
              <a:rPr lang="en-US" altLang="en-US" sz="2400" dirty="0" smtClean="0">
                <a:latin typeface="Arial" charset="0"/>
                <a:ea typeface="Arial" charset="0"/>
                <a:cs typeface="Arial" charset="0"/>
              </a:rPr>
              <a:t>into the Interactions Area</a:t>
            </a:r>
          </a:p>
        </p:txBody>
      </p:sp>
    </p:spTree>
    <p:extLst>
      <p:ext uri="{BB962C8B-B14F-4D97-AF65-F5344CB8AC3E}">
        <p14:creationId xmlns:p14="http://schemas.microsoft.com/office/powerpoint/2010/main" val="49689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order </a:t>
            </a:r>
            <a:r>
              <a:rPr lang="en-US" dirty="0" smtClean="0"/>
              <a:t>query</a:t>
            </a:r>
            <a:endParaRPr lang="en-US" dirty="0"/>
          </a:p>
        </p:txBody>
      </p:sp>
      <p:sp>
        <p:nvSpPr>
          <p:cNvPr id="3" name="Content Placeholder 2"/>
          <p:cNvSpPr>
            <a:spLocks noGrp="1"/>
          </p:cNvSpPr>
          <p:nvPr>
            <p:ph idx="1"/>
          </p:nvPr>
        </p:nvSpPr>
        <p:spPr>
          <a:xfrm>
            <a:off x="304800" y="2552701"/>
            <a:ext cx="8686800" cy="1112837"/>
          </a:xfrm>
        </p:spPr>
        <p:txBody>
          <a:bodyPr/>
          <a:lstStyle/>
          <a:p>
            <a:pPr marL="0" indent="0">
              <a:buNone/>
            </a:pPr>
            <a:r>
              <a:rPr lang="en-US" b="1" dirty="0" smtClean="0">
                <a:latin typeface="Courier New" charset="0"/>
                <a:ea typeface="Courier New" charset="0"/>
                <a:cs typeface="Courier New" charset="0"/>
              </a:rPr>
              <a:t>order </a:t>
            </a:r>
            <a:r>
              <a:rPr lang="en-US" dirty="0" smtClean="0">
                <a:latin typeface="Courier New" charset="0"/>
                <a:ea typeface="Courier New" charset="0"/>
                <a:cs typeface="Courier New" charset="0"/>
              </a:rPr>
              <a:t>movies: title ascending </a:t>
            </a: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332232" y="3886201"/>
            <a:ext cx="1648968" cy="990599"/>
          </a:xfrm>
          <a:prstGeom prst="wedgeRectCallout">
            <a:avLst>
              <a:gd name="adj1" fmla="val -6962"/>
              <a:gd name="adj2" fmla="val -13567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6400800" y="121892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3352800" y="2590800"/>
            <a:ext cx="3276600" cy="2324099"/>
            <a:chOff x="1295400" y="3314701"/>
            <a:chExt cx="3276600" cy="2324099"/>
          </a:xfrm>
        </p:grpSpPr>
        <p:sp>
          <p:nvSpPr>
            <p:cNvPr id="5" name="Rectangular Callout 4"/>
            <p:cNvSpPr/>
            <p:nvPr/>
          </p:nvSpPr>
          <p:spPr>
            <a:xfrm>
              <a:off x="2362200" y="4648200"/>
              <a:ext cx="1828800" cy="990600"/>
            </a:xfrm>
            <a:prstGeom prst="wedgeRectCallout">
              <a:avLst>
                <a:gd name="adj1" fmla="val -14554"/>
                <a:gd name="adj2" fmla="val -12723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name/order pairs</a:t>
              </a:r>
              <a:endParaRPr lang="en-US" dirty="0">
                <a:solidFill>
                  <a:schemeClr val="tx1"/>
                </a:solidFill>
              </a:endParaRPr>
            </a:p>
          </p:txBody>
        </p:sp>
        <p:sp>
          <p:nvSpPr>
            <p:cNvPr id="10" name="Rectangle 9"/>
            <p:cNvSpPr/>
            <p:nvPr/>
          </p:nvSpPr>
          <p:spPr>
            <a:xfrm>
              <a:off x="1295400" y="3314701"/>
              <a:ext cx="32766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1" y="2592075"/>
            <a:ext cx="1885709" cy="2298540"/>
            <a:chOff x="5410200" y="3314701"/>
            <a:chExt cx="1885709" cy="2298540"/>
          </a:xfrm>
        </p:grpSpPr>
        <p:sp>
          <p:nvSpPr>
            <p:cNvPr id="6" name="Rectangular Callout 5"/>
            <p:cNvSpPr/>
            <p:nvPr/>
          </p:nvSpPr>
          <p:spPr>
            <a:xfrm>
              <a:off x="6076709" y="4622641"/>
              <a:ext cx="1219200" cy="990600"/>
            </a:xfrm>
            <a:prstGeom prst="wedgeRectCallout">
              <a:avLst>
                <a:gd name="adj1" fmla="val -42086"/>
                <a:gd name="adj2" fmla="val -1181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200" y="3314701"/>
              <a:ext cx="1447800"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360748"/>
            <a:ext cx="7297838" cy="461665"/>
          </a:xfrm>
          <a:prstGeom prst="rect">
            <a:avLst/>
          </a:prstGeom>
        </p:spPr>
        <p:txBody>
          <a:bodyPr wrap="square">
            <a:spAutoFit/>
          </a:bodyPr>
          <a:lstStyle/>
          <a:p>
            <a:pPr marL="11113" indent="-11113" algn="ctr" eaLnBrk="1" hangingPunct="1">
              <a:spcAft>
                <a:spcPts val="1800"/>
              </a:spcAft>
              <a:buClr>
                <a:srgbClr val="4C4C4C"/>
              </a:buClr>
              <a:buSzTx/>
            </a:pPr>
            <a:r>
              <a:rPr lang="en-US" altLang="en-US" dirty="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16" name="Rectangular Callout 15"/>
          <p:cNvSpPr/>
          <p:nvPr/>
        </p:nvSpPr>
        <p:spPr>
          <a:xfrm>
            <a:off x="2244524" y="1157942"/>
            <a:ext cx="1524000" cy="727870"/>
          </a:xfrm>
          <a:prstGeom prst="wedgeRectCallout">
            <a:avLst>
              <a:gd name="adj1" fmla="val 3173"/>
              <a:gd name="adj2" fmla="val 13763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a:t>
            </a:r>
            <a:r>
              <a:rPr lang="en-US" dirty="0" smtClean="0">
                <a:solidFill>
                  <a:schemeClr val="tx1"/>
                </a:solidFill>
              </a:rPr>
              <a:t>olon</a:t>
            </a:r>
            <a:endParaRPr lang="en-US" dirty="0">
              <a:solidFill>
                <a:schemeClr val="tx1"/>
              </a:solidFill>
            </a:endParaRPr>
          </a:p>
        </p:txBody>
      </p:sp>
    </p:spTree>
    <p:extLst>
      <p:ext uri="{BB962C8B-B14F-4D97-AF65-F5344CB8AC3E}">
        <p14:creationId xmlns:p14="http://schemas.microsoft.com/office/powerpoint/2010/main" val="1963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mph" presetSubtype="2" fill="hold" nodeType="clickEffect">
                                  <p:stCondLst>
                                    <p:cond delay="0"/>
                                  </p:stCondLst>
                                  <p:childTnLst>
                                    <p:animClr clrSpc="rgb" dir="cw">
                                      <p:cBhvr>
                                        <p:cTn id="31" dur="500" fill="hold"/>
                                        <p:tgtEl>
                                          <p:spTgt spid="9"/>
                                        </p:tgtEl>
                                        <p:attrNameLst>
                                          <p:attrName>fillcolor</p:attrName>
                                        </p:attrNameLst>
                                      </p:cBhvr>
                                      <p:to>
                                        <a:schemeClr val="accent2"/>
                                      </p:to>
                                    </p:animClr>
                                    <p:set>
                                      <p:cBhvr>
                                        <p:cTn id="32" dur="500" fill="hold"/>
                                        <p:tgtEl>
                                          <p:spTgt spid="9"/>
                                        </p:tgtEl>
                                        <p:attrNameLst>
                                          <p:attrName>fill.type</p:attrName>
                                        </p:attrNameLst>
                                      </p:cBhvr>
                                      <p:to>
                                        <p:strVal val="solid"/>
                                      </p:to>
                                    </p:set>
                                    <p:set>
                                      <p:cBhvr>
                                        <p:cTn id="33" dur="500" fill="hold"/>
                                        <p:tgtEl>
                                          <p:spTgt spid="9"/>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500" fill="hold"/>
                                        <p:tgtEl>
                                          <p:spTgt spid="16"/>
                                        </p:tgtEl>
                                        <p:attrNameLst>
                                          <p:attrName>fillcolor</p:attrName>
                                        </p:attrNameLst>
                                      </p:cBhvr>
                                      <p:to>
                                        <a:schemeClr val="accent2"/>
                                      </p:to>
                                    </p:animClr>
                                    <p:set>
                                      <p:cBhvr>
                                        <p:cTn id="36" dur="500" fill="hold"/>
                                        <p:tgtEl>
                                          <p:spTgt spid="16"/>
                                        </p:tgtEl>
                                        <p:attrNameLst>
                                          <p:attrName>fill.type</p:attrName>
                                        </p:attrNameLst>
                                      </p:cBhvr>
                                      <p:to>
                                        <p:strVal val="solid"/>
                                      </p:to>
                                    </p:set>
                                    <p:set>
                                      <p:cBhvr>
                                        <p:cTn id="37" dur="5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The </a:t>
            </a:r>
            <a:r>
              <a:rPr lang="en-US" dirty="0" smtClean="0">
                <a:latin typeface="Courier New" charset="0"/>
                <a:ea typeface="Courier New" charset="0"/>
                <a:cs typeface="Courier New" charset="0"/>
              </a:rPr>
              <a:t>order </a:t>
            </a:r>
            <a:r>
              <a:rPr lang="en-US" dirty="0" smtClean="0"/>
              <a:t>query</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smtClean="0">
                <a:latin typeface="Arial" charset="0"/>
                <a:ea typeface="Arial" charset="0"/>
                <a:cs typeface="Arial" charset="0"/>
              </a:rPr>
              <a:t>In the Definitions Area, complete “Salt Order” and “Population”</a:t>
            </a:r>
          </a:p>
          <a:p>
            <a:pPr marL="342900" indent="-342900" eaLnBrk="1" hangingPunct="1">
              <a:spcAft>
                <a:spcPts val="1800"/>
              </a:spcAft>
              <a:buClr>
                <a:srgbClr val="4C4C4C"/>
              </a:buClr>
              <a:buSzTx/>
            </a:pPr>
            <a:endParaRPr lang="en-US" altLang="en-US" sz="24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smtClean="0">
                <a:latin typeface="Arial" charset="0"/>
                <a:ea typeface="Arial" charset="0"/>
                <a:cs typeface="Arial" charset="0"/>
              </a:rPr>
              <a:t>Complete Page 27</a:t>
            </a:r>
          </a:p>
        </p:txBody>
      </p:sp>
    </p:spTree>
    <p:extLst>
      <p:ext uri="{BB962C8B-B14F-4D97-AF65-F5344CB8AC3E}">
        <p14:creationId xmlns:p14="http://schemas.microsoft.com/office/powerpoint/2010/main" val="18829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Challenges for K12</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Professional DS tools aren’t student-friendly</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Non-DS languages are cumbersome</a:t>
            </a:r>
          </a:p>
          <a:p>
            <a:pPr lvl="1">
              <a:lnSpc>
                <a:spcPct val="150000"/>
              </a:lnSpc>
            </a:pPr>
            <a:r>
              <a:rPr lang="en-US" altLang="en-US" dirty="0" smtClean="0">
                <a:ea typeface="ＭＳ Ｐゴシック" charset="-128"/>
                <a:cs typeface="Helvetica" charset="0"/>
              </a:rPr>
              <a:t>Importing data</a:t>
            </a:r>
          </a:p>
          <a:p>
            <a:pPr lvl="1">
              <a:lnSpc>
                <a:spcPct val="150000"/>
              </a:lnSpc>
            </a:pPr>
            <a:r>
              <a:rPr lang="en-US" altLang="en-US" dirty="0" smtClean="0">
                <a:ea typeface="ＭＳ Ｐゴシック" charset="-128"/>
                <a:cs typeface="Helvetica" charset="0"/>
              </a:rPr>
              <a:t>Batteries not included (plotting, stats)</a:t>
            </a:r>
          </a:p>
          <a:p>
            <a:pPr lvl="1">
              <a:lnSpc>
                <a:spcPct val="150000"/>
              </a:lnSpc>
            </a:pPr>
            <a:r>
              <a:rPr lang="en-US" altLang="en-US" dirty="0" smtClean="0">
                <a:ea typeface="ＭＳ Ｐゴシック" charset="-128"/>
                <a:cs typeface="Helvetica" charset="0"/>
              </a:rPr>
              <a:t>Loops take time!</a:t>
            </a:r>
          </a:p>
          <a:p>
            <a:pPr>
              <a:lnSpc>
                <a:spcPct val="150000"/>
              </a:lnSpc>
            </a:pPr>
            <a:r>
              <a:rPr lang="en-US" altLang="en-US" dirty="0" smtClean="0">
                <a:ea typeface="ＭＳ Ｐゴシック" charset="-128"/>
                <a:cs typeface="Helvetica" charset="0"/>
              </a:rPr>
              <a:t>Off-the-shelf means teachers spend time putting the pieces together.</a:t>
            </a:r>
            <a:endParaRPr lang="en-US" altLang="en-US" dirty="0">
              <a:ea typeface="ＭＳ Ｐゴシック" charset="-128"/>
              <a:cs typeface="Helvetica" charset="0"/>
            </a:endParaRPr>
          </a:p>
        </p:txBody>
      </p:sp>
      <p:pic>
        <p:nvPicPr>
          <p:cNvPr id="4" name="Picture 3"/>
          <p:cNvPicPr>
            <a:picLocks noChangeAspect="1"/>
          </p:cNvPicPr>
          <p:nvPr/>
        </p:nvPicPr>
        <p:blipFill rotWithShape="1">
          <a:blip r:embed="rId3"/>
          <a:srcRect t="4265"/>
          <a:stretch/>
        </p:blipFill>
        <p:spPr>
          <a:xfrm>
            <a:off x="0" y="954"/>
            <a:ext cx="9144000" cy="6841806"/>
          </a:xfrm>
          <a:prstGeom prst="rect">
            <a:avLst/>
          </a:prstGeom>
        </p:spPr>
      </p:pic>
    </p:spTree>
    <p:extLst>
      <p:ext uri="{BB962C8B-B14F-4D97-AF65-F5344CB8AC3E}">
        <p14:creationId xmlns:p14="http://schemas.microsoft.com/office/powerpoint/2010/main" val="2796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Combining Queries</a:t>
            </a:r>
            <a:endParaRPr lang="en-US"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41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What if we want to </a:t>
            </a:r>
            <a:r>
              <a:rPr lang="en-US" altLang="en-US" sz="2400" dirty="0" smtClean="0">
                <a:latin typeface="Courier New" charset="0"/>
                <a:ea typeface="Courier New" charset="0"/>
                <a:cs typeface="Courier New" charset="0"/>
              </a:rPr>
              <a:t>select</a:t>
            </a:r>
            <a:r>
              <a:rPr lang="en-US" altLang="en-US" sz="2400" dirty="0" smtClean="0">
                <a:latin typeface="Arial" charset="0"/>
                <a:ea typeface="Arial" charset="0"/>
                <a:cs typeface="Arial" charset="0"/>
              </a:rPr>
              <a:t> </a:t>
            </a:r>
            <a:r>
              <a:rPr lang="en-US" altLang="en-US" sz="2400" i="1" dirty="0" smtClean="0">
                <a:latin typeface="Arial" charset="0"/>
                <a:ea typeface="Arial" charset="0"/>
                <a:cs typeface="Arial" charset="0"/>
              </a:rPr>
              <a:t>and</a:t>
            </a:r>
            <a:r>
              <a:rPr lang="en-US" altLang="en-US" sz="2400" dirty="0" smtClean="0">
                <a:latin typeface="Arial" charset="0"/>
                <a:ea typeface="Arial" charset="0"/>
                <a:cs typeface="Arial" charset="0"/>
              </a:rPr>
              <a:t> </a:t>
            </a:r>
            <a:r>
              <a:rPr lang="en-US" altLang="en-US" sz="2400" dirty="0" smtClean="0">
                <a:latin typeface="Courier New" charset="0"/>
                <a:ea typeface="Courier New" charset="0"/>
                <a:cs typeface="Courier New" charset="0"/>
              </a:rPr>
              <a:t>order</a:t>
            </a:r>
            <a:r>
              <a:rPr lang="en-US" altLang="en-US" sz="2400" dirty="0" smtClean="0">
                <a:latin typeface="Arial" charset="0"/>
                <a:ea typeface="Arial" charset="0"/>
                <a:cs typeface="Arial" charset="0"/>
              </a:rPr>
              <a:t>?</a:t>
            </a:r>
            <a:endParaRPr lang="en-US" altLang="en-US" sz="2400" dirty="0">
              <a:latin typeface="Arial" charset="0"/>
              <a:ea typeface="Arial" charset="0"/>
              <a:cs typeface="Arial" charset="0"/>
            </a:endParaRP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Type </a:t>
            </a:r>
            <a:r>
              <a:rPr lang="en-US" altLang="en-US" sz="2400" dirty="0" smtClean="0">
                <a:latin typeface="Courier New" charset="0"/>
                <a:ea typeface="Courier New" charset="0"/>
                <a:cs typeface="Courier New" charset="0"/>
              </a:rPr>
              <a:t>studio-and-gross</a:t>
            </a:r>
            <a:r>
              <a:rPr lang="en-US" altLang="en-US" sz="2400" dirty="0" smtClean="0">
                <a:latin typeface="Arial" charset="0"/>
                <a:ea typeface="Arial" charset="0"/>
                <a:cs typeface="Arial" charset="0"/>
              </a:rPr>
              <a:t> into the Interactions Area</a:t>
            </a:r>
          </a:p>
          <a:p>
            <a:pPr indent="403225" fontAlgn="ctr">
              <a:lnSpc>
                <a:spcPct val="200000"/>
              </a:lnSpc>
              <a:buClr>
                <a:schemeClr val="bg1"/>
              </a:buClr>
            </a:pPr>
            <a:r>
              <a:rPr lang="en-US" sz="2400" dirty="0">
                <a:latin typeface="Arial" charset="0"/>
                <a:ea typeface="Arial" charset="0"/>
                <a:cs typeface="Arial" charset="0"/>
              </a:rPr>
              <a:t>What table is this query </a:t>
            </a:r>
            <a:r>
              <a:rPr lang="en-US" sz="2400" i="1" dirty="0">
                <a:latin typeface="Arial" charset="0"/>
                <a:ea typeface="Arial" charset="0"/>
                <a:cs typeface="Arial" charset="0"/>
              </a:rPr>
              <a:t>using</a:t>
            </a:r>
            <a:r>
              <a:rPr lang="en-US" sz="2400" dirty="0" smtClean="0">
                <a:latin typeface="Arial" charset="0"/>
                <a:ea typeface="Arial" charset="0"/>
                <a:cs typeface="Arial" charset="0"/>
              </a:rPr>
              <a:t>?</a:t>
            </a:r>
            <a:endParaRPr lang="en-US" sz="2400" dirty="0">
              <a:latin typeface="Arial" charset="0"/>
              <a:ea typeface="Arial" charset="0"/>
              <a:cs typeface="Arial" charset="0"/>
            </a:endParaRPr>
          </a:p>
          <a:p>
            <a:pPr indent="403225" fontAlgn="ctr">
              <a:lnSpc>
                <a:spcPct val="200000"/>
              </a:lnSpc>
              <a:buClr>
                <a:schemeClr val="bg1"/>
              </a:buClr>
            </a:pPr>
            <a:r>
              <a:rPr lang="en-US" sz="2400" dirty="0">
                <a:latin typeface="Arial" charset="0"/>
                <a:ea typeface="Arial" charset="0"/>
                <a:cs typeface="Arial" charset="0"/>
              </a:rPr>
              <a:t>Are the rows in </a:t>
            </a:r>
            <a:r>
              <a:rPr lang="en-US" sz="2400" dirty="0" smtClean="0">
                <a:latin typeface="Arial" charset="0"/>
                <a:ea typeface="Arial" charset="0"/>
                <a:cs typeface="Arial" charset="0"/>
              </a:rPr>
              <a:t>this</a:t>
            </a:r>
            <a:r>
              <a:rPr lang="en-US" sz="2400" dirty="0">
                <a:latin typeface="Arial" charset="0"/>
                <a:ea typeface="Arial" charset="0"/>
                <a:cs typeface="Arial" charset="0"/>
              </a:rPr>
              <a:t> table in any particular order?</a:t>
            </a:r>
          </a:p>
          <a:p>
            <a:pPr marL="342900" indent="-342900" eaLnBrk="1" hangingPunct="1">
              <a:spcAft>
                <a:spcPts val="1800"/>
              </a:spcAft>
              <a:buClr>
                <a:srgbClr val="4C4C4C"/>
              </a:buClr>
              <a:buSzTx/>
            </a:pPr>
            <a:endParaRPr lang="en-US" altLang="en-US" sz="2400" dirty="0" smtClean="0">
              <a:latin typeface="Arial" charset="0"/>
              <a:ea typeface="Arial" charset="0"/>
              <a:cs typeface="Arial" charset="0"/>
            </a:endParaRPr>
          </a:p>
        </p:txBody>
      </p:sp>
    </p:spTree>
    <p:extLst>
      <p:ext uri="{BB962C8B-B14F-4D97-AF65-F5344CB8AC3E}">
        <p14:creationId xmlns:p14="http://schemas.microsoft.com/office/powerpoint/2010/main" val="254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Introducing </a:t>
            </a:r>
            <a:r>
              <a:rPr lang="en-US" i="1" dirty="0" smtClean="0"/>
              <a:t>Table Plans</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a:latin typeface="Arial" charset="0"/>
                <a:ea typeface="Arial" charset="0"/>
                <a:cs typeface="Arial" charset="0"/>
              </a:rPr>
              <a:t>We might want to order by one column, </a:t>
            </a:r>
            <a:r>
              <a:rPr lang="en-US" altLang="en-US" sz="2400" dirty="0" smtClean="0">
                <a:latin typeface="Arial" charset="0"/>
                <a:ea typeface="Arial" charset="0"/>
                <a:cs typeface="Arial" charset="0"/>
              </a:rPr>
              <a:t>then </a:t>
            </a:r>
            <a:r>
              <a:rPr lang="en-US" altLang="en-US" sz="2400" dirty="0">
                <a:latin typeface="Arial" charset="0"/>
                <a:ea typeface="Arial" charset="0"/>
                <a:cs typeface="Arial" charset="0"/>
              </a:rPr>
              <a:t>remove it later.</a:t>
            </a:r>
          </a:p>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The order of our queries matters </a:t>
            </a:r>
            <a:r>
              <a:rPr lang="mr-IN" altLang="en-US" sz="2400" dirty="0" smtClean="0">
                <a:latin typeface="Arial" charset="0"/>
                <a:ea typeface="Arial" charset="0"/>
                <a:cs typeface="Arial" charset="0"/>
              </a:rPr>
              <a:t>–</a:t>
            </a:r>
            <a:r>
              <a:rPr lang="en-US" altLang="en-US" sz="2400" dirty="0" smtClean="0">
                <a:latin typeface="Arial" charset="0"/>
                <a:ea typeface="Arial" charset="0"/>
                <a:cs typeface="Arial" charset="0"/>
              </a:rPr>
              <a:t> a lot!</a:t>
            </a:r>
            <a:endParaRPr lang="en-US" altLang="en-US" sz="2400" dirty="0">
              <a:latin typeface="Arial" charset="0"/>
              <a:ea typeface="Arial" charset="0"/>
              <a:cs typeface="Arial" charset="0"/>
            </a:endParaRPr>
          </a:p>
          <a:p>
            <a:pPr indent="403225" fontAlgn="ctr">
              <a:lnSpc>
                <a:spcPct val="200000"/>
              </a:lnSpc>
              <a:buClr>
                <a:schemeClr val="bg1"/>
              </a:buClr>
            </a:pPr>
            <a:r>
              <a:rPr lang="en-US" sz="2400" dirty="0" smtClean="0">
                <a:latin typeface="Arial" charset="0"/>
                <a:ea typeface="Arial" charset="0"/>
                <a:cs typeface="Arial" charset="0"/>
              </a:rPr>
              <a:t>Turn to Page 28</a:t>
            </a:r>
            <a:r>
              <a:rPr lang="mr-IN" sz="2400" dirty="0" smtClean="0">
                <a:latin typeface="Arial" charset="0"/>
                <a:ea typeface="Arial" charset="0"/>
                <a:cs typeface="Arial" charset="0"/>
              </a:rPr>
              <a: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04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charset="0"/>
                <a:ea typeface="Courier New" charset="0"/>
                <a:cs typeface="Courier New" charset="0"/>
              </a:rPr>
              <a:t>Total-and-Domestic</a:t>
            </a:r>
            <a:endParaRPr lang="en-US" dirty="0">
              <a:latin typeface="Courier New" charset="0"/>
              <a:ea typeface="Courier New" charset="0"/>
              <a:cs typeface="Courier New" charset="0"/>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804279"/>
              </p:ext>
            </p:extLst>
          </p:nvPr>
        </p:nvGraphicFramePr>
        <p:xfrm>
          <a:off x="1752600" y="990600"/>
          <a:ext cx="4114800" cy="1173480"/>
        </p:xfrm>
        <a:graphic>
          <a:graphicData uri="http://schemas.openxmlformats.org/drawingml/2006/table">
            <a:tbl>
              <a:tblPr firstRow="1" firstCol="1" bandRow="1">
                <a:tableStyleId>{5C22544A-7EE6-4342-B048-85BDC9FD1C3A}</a:tableStyleId>
              </a:tblPr>
              <a:tblGrid>
                <a:gridCol w="1260084"/>
                <a:gridCol w="491566"/>
                <a:gridCol w="515238"/>
                <a:gridCol w="716441"/>
                <a:gridCol w="716441"/>
                <a:gridCol w="415030"/>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Studio</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Domestic</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Overseas</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Year</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Par.</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188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487.1</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2014</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BV</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293.5</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379.3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1999</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WB</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291</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377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2013</a:t>
                      </a:r>
                      <a:endParaRPr lang="en-US" sz="110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P/DW</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165.2</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500.4</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2011</a:t>
                      </a:r>
                      <a:endParaRPr lang="en-US" sz="1100" dirty="0">
                        <a:effectLst/>
                        <a:latin typeface="Times New Roman" charset="0"/>
                        <a:ea typeface="Arial Unicode MS" charset="0"/>
                      </a:endParaRPr>
                    </a:p>
                  </a:txBody>
                  <a:tcPr marL="28575" marR="28575" marT="0" marB="0" anchor="b"/>
                </a:tc>
              </a:tr>
              <a:tr h="137160">
                <a:tc>
                  <a:txBody>
                    <a:bodyPr/>
                    <a:lstStyle/>
                    <a:p>
                      <a:pPr marL="0" marR="0">
                        <a:spcBef>
                          <a:spcPts val="0"/>
                        </a:spcBef>
                        <a:spcAft>
                          <a:spcPts val="0"/>
                        </a:spcAft>
                      </a:pPr>
                      <a:r>
                        <a:rPr lang="en-US" sz="1100">
                          <a:effectLst/>
                        </a:rPr>
                        <a:t>Ice Age: The </a:t>
                      </a:r>
                    </a:p>
                    <a:p>
                      <a:pPr marL="0" marR="0">
                        <a:spcBef>
                          <a:spcPts val="0"/>
                        </a:spcBef>
                        <a:spcAft>
                          <a:spcPts val="0"/>
                        </a:spcAft>
                      </a:pPr>
                      <a:r>
                        <a:rPr lang="en-US" sz="1100">
                          <a:effectLst/>
                        </a:rPr>
                        <a:t>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Fox</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195.3</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a:effectLst/>
                        </a:rPr>
                        <a:t>465.6</a:t>
                      </a:r>
                      <a:endParaRPr lang="en-US" sz="1100">
                        <a:effectLst/>
                        <a:latin typeface="Times New Roman" charset="0"/>
                        <a:ea typeface="Arial Unicode MS" charset="0"/>
                      </a:endParaRPr>
                    </a:p>
                  </a:txBody>
                  <a:tcPr marL="28575" marR="28575" marT="0" marB="0" anchor="b"/>
                </a:tc>
                <a:tc>
                  <a:txBody>
                    <a:bodyPr/>
                    <a:lstStyle/>
                    <a:p>
                      <a:pPr marL="0" marR="0" algn="r">
                        <a:spcBef>
                          <a:spcPts val="0"/>
                        </a:spcBef>
                        <a:spcAft>
                          <a:spcPts val="0"/>
                        </a:spcAft>
                      </a:pPr>
                      <a:r>
                        <a:rPr lang="en-US" sz="1100" dirty="0">
                          <a:effectLst/>
                        </a:rPr>
                        <a:t>2006</a:t>
                      </a:r>
                      <a:endParaRPr lang="en-US" sz="1100" dirty="0">
                        <a:effectLst/>
                        <a:latin typeface="Times New Roman" charset="0"/>
                        <a:ea typeface="Arial Unicode MS" charset="0"/>
                      </a:endParaRPr>
                    </a:p>
                  </a:txBody>
                  <a:tcPr marL="28575" marR="28575" marT="0" marB="0" anchor="b"/>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9987268"/>
              </p:ext>
            </p:extLst>
          </p:nvPr>
        </p:nvGraphicFramePr>
        <p:xfrm>
          <a:off x="6553200" y="990600"/>
          <a:ext cx="2438400" cy="1173480"/>
        </p:xfrm>
        <a:graphic>
          <a:graphicData uri="http://schemas.openxmlformats.org/drawingml/2006/table">
            <a:tbl>
              <a:tblPr firstRow="1" firstCol="1" bandRow="1">
                <a:tableStyleId>{5C22544A-7EE6-4342-B048-85BDC9FD1C3A}</a:tableStyleId>
              </a:tblPr>
              <a:tblGrid>
                <a:gridCol w="1310569"/>
                <a:gridCol w="461276"/>
                <a:gridCol w="666555"/>
              </a:tblGrid>
              <a:tr h="137160">
                <a:tc>
                  <a:txBody>
                    <a:bodyPr/>
                    <a:lstStyle/>
                    <a:p>
                      <a:pPr marL="0" marR="0">
                        <a:spcBef>
                          <a:spcPts val="0"/>
                        </a:spcBef>
                        <a:spcAft>
                          <a:spcPts val="0"/>
                        </a:spcAft>
                      </a:pPr>
                      <a:r>
                        <a:rPr lang="en-US" sz="1100" dirty="0">
                          <a:effectLst/>
                        </a:rPr>
                        <a:t>Movie Title</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Total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Domestic</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Ice Age: The Meltdown</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660.9</a:t>
                      </a:r>
                      <a:endParaRPr lang="en-US" sz="1100" dirty="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188</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Kung Fu Panda 2</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665.7</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293.5</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Man of Steel</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668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291</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The Sixth Sense</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672.8</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165.2</a:t>
                      </a:r>
                      <a:endParaRPr lang="en-US" sz="1100">
                        <a:effectLst/>
                        <a:latin typeface="Times New Roman" charset="0"/>
                        <a:ea typeface="Arial Unicode MS" charset="0"/>
                      </a:endParaRPr>
                    </a:p>
                  </a:txBody>
                  <a:tcPr marL="0" marR="0" marT="0" marB="0" anchor="b"/>
                </a:tc>
              </a:tr>
              <a:tr h="137160">
                <a:tc>
                  <a:txBody>
                    <a:bodyPr/>
                    <a:lstStyle/>
                    <a:p>
                      <a:pPr marL="0" marR="0">
                        <a:spcBef>
                          <a:spcPts val="0"/>
                        </a:spcBef>
                        <a:spcAft>
                          <a:spcPts val="0"/>
                        </a:spcAft>
                      </a:pPr>
                      <a:r>
                        <a:rPr lang="en-US" sz="1100">
                          <a:effectLst/>
                        </a:rPr>
                        <a:t>Interstellar</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a:effectLst/>
                        </a:rPr>
                        <a:t>675.1</a:t>
                      </a:r>
                      <a:endParaRPr lang="en-US" sz="1100">
                        <a:effectLst/>
                        <a:latin typeface="Times New Roman" charset="0"/>
                        <a:ea typeface="Arial Unicode MS" charset="0"/>
                      </a:endParaRPr>
                    </a:p>
                  </a:txBody>
                  <a:tcPr marL="28575" marR="28575" marT="0" marB="0" anchor="b"/>
                </a:tc>
                <a:tc>
                  <a:txBody>
                    <a:bodyPr/>
                    <a:lstStyle/>
                    <a:p>
                      <a:pPr marL="0" marR="0">
                        <a:spcBef>
                          <a:spcPts val="0"/>
                        </a:spcBef>
                        <a:spcAft>
                          <a:spcPts val="0"/>
                        </a:spcAft>
                      </a:pPr>
                      <a:r>
                        <a:rPr lang="en-US" sz="1100" dirty="0">
                          <a:effectLst/>
                        </a:rPr>
                        <a:t>195.3</a:t>
                      </a:r>
                      <a:endParaRPr lang="en-US" sz="1100" dirty="0">
                        <a:effectLst/>
                        <a:latin typeface="Times New Roman" charset="0"/>
                        <a:ea typeface="Arial Unicode MS" charset="0"/>
                      </a:endParaRPr>
                    </a:p>
                  </a:txBody>
                  <a:tcPr marL="0" marR="0" marT="0" marB="0" anchor="b"/>
                </a:tc>
              </a:tr>
            </a:tbl>
          </a:graphicData>
        </a:graphic>
      </p:graphicFrame>
      <p:cxnSp>
        <p:nvCxnSpPr>
          <p:cNvPr id="12" name="Straight Arrow Connector 11"/>
          <p:cNvCxnSpPr/>
          <p:nvPr/>
        </p:nvCxnSpPr>
        <p:spPr>
          <a:xfrm>
            <a:off x="5943600" y="1524000"/>
            <a:ext cx="533400" cy="0"/>
          </a:xfrm>
          <a:prstGeom prst="straightConnector1">
            <a:avLst/>
          </a:prstGeom>
          <a:ln w="44450">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44952" y="2997843"/>
            <a:ext cx="7308448" cy="1446550"/>
          </a:xfrm>
          <a:prstGeom prst="rect">
            <a:avLst/>
          </a:prstGeom>
          <a:noFill/>
        </p:spPr>
        <p:txBody>
          <a:bodyPr wrap="square" rtlCol="0">
            <a:spAutoFit/>
          </a:bodyPr>
          <a:lstStyle/>
          <a:p>
            <a:pPr marL="342900" indent="-342900">
              <a:lnSpc>
                <a:spcPct val="200000"/>
              </a:lnSpc>
              <a:buFont typeface="Arial" charset="0"/>
              <a:buChar char="•"/>
            </a:pPr>
            <a:r>
              <a:rPr lang="en-US" sz="2200" dirty="0" smtClean="0">
                <a:solidFill>
                  <a:schemeClr val="bg1"/>
                </a:solidFill>
              </a:rPr>
              <a:t>“Start” and “End” tables</a:t>
            </a:r>
          </a:p>
          <a:p>
            <a:pPr marL="342900" indent="-342900">
              <a:lnSpc>
                <a:spcPct val="200000"/>
              </a:lnSpc>
              <a:buFont typeface="Arial" charset="0"/>
              <a:buChar char="•"/>
            </a:pPr>
            <a:r>
              <a:rPr lang="en-US" sz="2200" dirty="0" smtClean="0">
                <a:solidFill>
                  <a:schemeClr val="bg1"/>
                </a:solidFill>
              </a:rPr>
              <a:t>Examples of our whole dataset, and the desired result</a:t>
            </a:r>
          </a:p>
        </p:txBody>
      </p:sp>
      <p:pic>
        <p:nvPicPr>
          <p:cNvPr id="24" name="Picture 23"/>
          <p:cNvPicPr>
            <a:picLocks noChangeAspect="1"/>
          </p:cNvPicPr>
          <p:nvPr/>
        </p:nvPicPr>
        <p:blipFill>
          <a:blip r:embed="rId2"/>
          <a:stretch>
            <a:fillRect/>
          </a:stretch>
        </p:blipFill>
        <p:spPr>
          <a:xfrm>
            <a:off x="685800" y="2316480"/>
            <a:ext cx="7720314" cy="4247508"/>
          </a:xfrm>
          <a:prstGeom prst="rect">
            <a:avLst/>
          </a:prstGeom>
        </p:spPr>
      </p:pic>
      <p:sp>
        <p:nvSpPr>
          <p:cNvPr id="25" name="TextBox 24"/>
          <p:cNvSpPr txBox="1"/>
          <p:nvPr/>
        </p:nvSpPr>
        <p:spPr>
          <a:xfrm>
            <a:off x="2133600" y="3319046"/>
            <a:ext cx="27432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t</a:t>
            </a:r>
            <a:r>
              <a:rPr lang="en-US" sz="1600" dirty="0" smtClean="0">
                <a:solidFill>
                  <a:schemeClr val="bg1"/>
                </a:solidFill>
                <a:latin typeface="Comic Sans MS" charset="0"/>
                <a:ea typeface="Comic Sans MS" charset="0"/>
                <a:cs typeface="Comic Sans MS" charset="0"/>
              </a:rPr>
              <a:t>otal ascending</a:t>
            </a:r>
            <a:endParaRPr lang="en-US" sz="1600" dirty="0">
              <a:solidFill>
                <a:schemeClr val="bg1"/>
              </a:solidFill>
              <a:latin typeface="Comic Sans MS" charset="0"/>
              <a:ea typeface="Comic Sans MS" charset="0"/>
              <a:cs typeface="Comic Sans MS" charset="0"/>
            </a:endParaRPr>
          </a:p>
        </p:txBody>
      </p:sp>
      <p:sp>
        <p:nvSpPr>
          <p:cNvPr id="26" name="TextBox 25"/>
          <p:cNvSpPr txBox="1"/>
          <p:nvPr/>
        </p:nvSpPr>
        <p:spPr>
          <a:xfrm>
            <a:off x="1600200" y="5681246"/>
            <a:ext cx="3391382" cy="338554"/>
          </a:xfrm>
          <a:prstGeom prst="rect">
            <a:avLst/>
          </a:prstGeom>
          <a:noFill/>
        </p:spPr>
        <p:txBody>
          <a:bodyPr wrap="square" rtlCol="0">
            <a:spAutoFit/>
          </a:bodyPr>
          <a:lstStyle/>
          <a:p>
            <a:r>
              <a:rPr lang="en-US" sz="1600" dirty="0" smtClean="0">
                <a:solidFill>
                  <a:schemeClr val="bg1"/>
                </a:solidFill>
                <a:latin typeface="Comic Sans MS" charset="0"/>
                <a:ea typeface="Comic Sans MS" charset="0"/>
                <a:cs typeface="Comic Sans MS" charset="0"/>
              </a:rPr>
              <a:t>title, total, domestic</a:t>
            </a:r>
            <a:endParaRPr lang="en-US" sz="1600" dirty="0">
              <a:solidFill>
                <a:schemeClr val="bg1"/>
              </a:solidFill>
              <a:latin typeface="Comic Sans MS" charset="0"/>
              <a:ea typeface="Comic Sans MS" charset="0"/>
              <a:cs typeface="Comic Sans MS" charset="0"/>
            </a:endParaRPr>
          </a:p>
        </p:txBody>
      </p:sp>
      <p:sp>
        <p:nvSpPr>
          <p:cNvPr id="27" name="TextBox 26"/>
          <p:cNvSpPr txBox="1"/>
          <p:nvPr/>
        </p:nvSpPr>
        <p:spPr>
          <a:xfrm>
            <a:off x="1386068" y="2787282"/>
            <a:ext cx="2133600" cy="338554"/>
          </a:xfrm>
          <a:prstGeom prst="rect">
            <a:avLst/>
          </a:prstGeom>
          <a:noFill/>
        </p:spPr>
        <p:txBody>
          <a:bodyPr wrap="square" rtlCol="0">
            <a:spAutoFit/>
          </a:bodyPr>
          <a:lstStyle/>
          <a:p>
            <a:r>
              <a:rPr lang="en-US" sz="1600" dirty="0">
                <a:solidFill>
                  <a:schemeClr val="bg1"/>
                </a:solidFill>
                <a:latin typeface="Comic Sans MS" charset="0"/>
                <a:ea typeface="Comic Sans MS" charset="0"/>
                <a:cs typeface="Comic Sans MS" charset="0"/>
              </a:rPr>
              <a:t>m</a:t>
            </a:r>
            <a:r>
              <a:rPr lang="en-US" sz="1600" dirty="0" smtClean="0">
                <a:solidFill>
                  <a:schemeClr val="bg1"/>
                </a:solidFill>
                <a:latin typeface="Comic Sans MS" charset="0"/>
                <a:ea typeface="Comic Sans MS" charset="0"/>
                <a:cs typeface="Comic Sans MS" charset="0"/>
              </a:rPr>
              <a:t>ovies-ordered</a:t>
            </a:r>
            <a:endParaRPr lang="en-US" sz="1600" dirty="0">
              <a:solidFill>
                <a:schemeClr val="bg1"/>
              </a:solidFill>
              <a:latin typeface="Comic Sans MS" charset="0"/>
              <a:ea typeface="Comic Sans MS" charset="0"/>
              <a:cs typeface="Comic Sans MS" charset="0"/>
            </a:endParaRPr>
          </a:p>
        </p:txBody>
      </p:sp>
    </p:spTree>
    <p:extLst>
      <p:ext uri="{BB962C8B-B14F-4D97-AF65-F5344CB8AC3E}">
        <p14:creationId xmlns:p14="http://schemas.microsoft.com/office/powerpoint/2010/main" val="139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accel="50000" decel="50000" fill="hold" grpId="0" nodeType="withEffect">
                                  <p:stCondLst>
                                    <p:cond delay="0"/>
                                  </p:stCondLst>
                                  <p:childTnLst>
                                    <p:animMotion origin="layout" path="M 8.33333E-7 1.48148E-6 L 0.47344 0.42454 " pathEditMode="relative" rAng="0" ptsTypes="AA">
                                      <p:cBhvr>
                                        <p:cTn id="34" dur="2000" fill="hold"/>
                                        <p:tgtEl>
                                          <p:spTgt spid="27"/>
                                        </p:tgtEl>
                                        <p:attrNameLst>
                                          <p:attrName>ppt_x</p:attrName>
                                          <p:attrName>ppt_y</p:attrName>
                                        </p:attrNameLst>
                                      </p:cBhvr>
                                      <p:rCtr x="23663" y="2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5" grpId="0"/>
      <p:bldP spid="26" grpId="0"/>
      <p:bldP spid="27" grpId="0"/>
      <p:bldP spid="27"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More Practice</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187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lnSpc>
                <a:spcPct val="200000"/>
              </a:lnSpc>
              <a:spcAft>
                <a:spcPts val="1800"/>
              </a:spcAft>
              <a:buClr>
                <a:srgbClr val="4C4C4C"/>
              </a:buClr>
            </a:pPr>
            <a:r>
              <a:rPr lang="en-US" altLang="en-US" sz="2400" dirty="0" smtClean="0">
                <a:latin typeface="Arial" charset="0"/>
                <a:ea typeface="Arial" charset="0"/>
                <a:cs typeface="Arial" charset="0"/>
              </a:rPr>
              <a:t>Complete the Table Plan on Page 29</a:t>
            </a:r>
          </a:p>
          <a:p>
            <a:pPr marL="342900" indent="-342900" eaLnBrk="1" hangingPunct="1">
              <a:lnSpc>
                <a:spcPct val="200000"/>
              </a:lnSpc>
              <a:spcAft>
                <a:spcPts val="1800"/>
              </a:spcAft>
              <a:buClr>
                <a:srgbClr val="4C4C4C"/>
              </a:buClr>
            </a:pPr>
            <a:r>
              <a:rPr lang="en-US" sz="2400" dirty="0" smtClean="0">
                <a:latin typeface="Arial" charset="0"/>
                <a:ea typeface="Arial" charset="0"/>
                <a:cs typeface="Arial" charset="0"/>
              </a:rPr>
              <a:t>Open the </a:t>
            </a:r>
            <a:r>
              <a:rPr lang="en-US" sz="2400" dirty="0" smtClean="0">
                <a:latin typeface="Arial" charset="0"/>
                <a:ea typeface="Arial" charset="0"/>
                <a:cs typeface="Arial" charset="0"/>
                <a:hlinkClick r:id="rId2"/>
              </a:rPr>
              <a:t>Syntax Error file</a:t>
            </a:r>
            <a:r>
              <a:rPr lang="en-US" sz="2400" dirty="0" smtClean="0">
                <a:latin typeface="Arial" charset="0"/>
                <a:ea typeface="Arial" charset="0"/>
                <a:cs typeface="Arial" charset="0"/>
              </a:rPr>
              <a:t>, and debug these queries!</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59346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Your Final Project</a:t>
            </a:r>
            <a:endParaRPr lang="en-US" i="1" dirty="0">
              <a:latin typeface="Courier New" charset="0"/>
              <a:ea typeface="Courier New" charset="0"/>
              <a:cs typeface="Courier New" charset="0"/>
            </a:endParaRPr>
          </a:p>
        </p:txBody>
      </p:sp>
      <p:sp>
        <p:nvSpPr>
          <p:cNvPr id="5" name="Rectangle 4"/>
          <p:cNvSpPr>
            <a:spLocks noChangeArrowheads="1"/>
          </p:cNvSpPr>
          <p:nvPr/>
        </p:nvSpPr>
        <p:spPr bwMode="auto">
          <a:xfrm>
            <a:off x="304800" y="1819275"/>
            <a:ext cx="8610600" cy="322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pPr>
            <a:r>
              <a:rPr lang="en-US" altLang="en-US" sz="2400" dirty="0" smtClean="0">
                <a:latin typeface="Arial" charset="0"/>
                <a:ea typeface="Arial" charset="0"/>
                <a:cs typeface="Arial" charset="0"/>
              </a:rPr>
              <a:t>Open your Final Project File</a:t>
            </a:r>
          </a:p>
          <a:p>
            <a:pPr marL="342900" indent="-342900" eaLnBrk="1" hangingPunct="1">
              <a:spcAft>
                <a:spcPts val="1800"/>
              </a:spcAft>
              <a:buClr>
                <a:srgbClr val="4C4C4C"/>
              </a:buClr>
            </a:pPr>
            <a:r>
              <a:rPr lang="en-US" sz="2400" dirty="0" smtClean="0">
                <a:latin typeface="Arial" charset="0"/>
                <a:ea typeface="Arial" charset="0"/>
                <a:cs typeface="Arial" charset="0"/>
              </a:rPr>
              <a:t>Look at your answer to question 9. Was the correlation what you expected?</a:t>
            </a:r>
          </a:p>
          <a:p>
            <a:pPr marL="342900" indent="-342900" eaLnBrk="1" hangingPunct="1">
              <a:spcAft>
                <a:spcPts val="1800"/>
              </a:spcAft>
              <a:buClr>
                <a:srgbClr val="4C4C4C"/>
              </a:buClr>
            </a:pPr>
            <a:r>
              <a:rPr lang="en-US" sz="2400" dirty="0" smtClean="0">
                <a:latin typeface="Arial" charset="0"/>
                <a:ea typeface="Arial" charset="0"/>
                <a:cs typeface="Arial" charset="0"/>
              </a:rPr>
              <a:t>Would you have found a stronger correlation (or a different one!) if some of the rows were removed? </a:t>
            </a:r>
          </a:p>
          <a:p>
            <a:pPr marL="342900" indent="-342900" eaLnBrk="1" hangingPunct="1">
              <a:spcAft>
                <a:spcPts val="1800"/>
              </a:spcAft>
              <a:buClr>
                <a:srgbClr val="4C4C4C"/>
              </a:buClr>
            </a:pPr>
            <a:r>
              <a:rPr lang="en-US" sz="2400" dirty="0" smtClean="0">
                <a:latin typeface="Arial" charset="0"/>
                <a:ea typeface="Arial" charset="0"/>
                <a:cs typeface="Arial" charset="0"/>
              </a:rPr>
              <a:t>Answer question 10</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13637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Unit 8</a:t>
            </a:r>
            <a:endParaRPr lang="en-US"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Do Now</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ctr" eaLnBrk="1" hangingPunct="1">
              <a:lnSpc>
                <a:spcPct val="200000"/>
              </a:lnSpc>
              <a:spcAft>
                <a:spcPts val="1800"/>
              </a:spcAft>
              <a:buClr>
                <a:srgbClr val="4C4C4C"/>
              </a:buClr>
              <a:buSzTx/>
              <a:buNone/>
            </a:pPr>
            <a:r>
              <a:rPr lang="en-US" altLang="en-US" sz="2400" i="1" dirty="0" smtClean="0">
                <a:latin typeface="Arial" charset="0"/>
                <a:ea typeface="Arial" charset="0"/>
                <a:cs typeface="Arial" charset="0"/>
              </a:rPr>
              <a:t>“</a:t>
            </a:r>
            <a:r>
              <a:rPr lang="en-US" sz="2400" i="1" dirty="0" smtClean="0"/>
              <a:t>How much of Asia’s GDP does China generate?</a:t>
            </a:r>
            <a:r>
              <a:rPr lang="en-US" altLang="en-US" sz="2400" i="1" dirty="0" smtClean="0">
                <a:latin typeface="Arial" charset="0"/>
                <a:ea typeface="Arial" charset="0"/>
                <a:cs typeface="Arial" charset="0"/>
              </a:rPr>
              <a:t>”</a:t>
            </a:r>
            <a:endParaRPr lang="en-US" sz="2400" i="1" dirty="0" smtClean="0">
              <a:latin typeface="Arial" charset="0"/>
              <a:ea typeface="Arial" charset="0"/>
              <a:cs typeface="Arial" charset="0"/>
            </a:endParaRPr>
          </a:p>
          <a:p>
            <a:pPr algn="r" eaLnBrk="1" hangingPunct="1">
              <a:lnSpc>
                <a:spcPct val="200000"/>
              </a:lnSpc>
              <a:spcAft>
                <a:spcPts val="1800"/>
              </a:spcAft>
              <a:buClr>
                <a:srgbClr val="4C4C4C"/>
              </a:buClr>
              <a:buSzTx/>
              <a:buNone/>
            </a:pPr>
            <a:endParaRPr lang="en-US" sz="2000" dirty="0" smtClean="0">
              <a:latin typeface="Arial" charset="0"/>
              <a:ea typeface="Arial" charset="0"/>
              <a:cs typeface="Arial" charset="0"/>
            </a:endParaRPr>
          </a:p>
          <a:p>
            <a:pPr algn="r" eaLnBrk="1" hangingPunct="1">
              <a:lnSpc>
                <a:spcPct val="200000"/>
              </a:lnSpc>
              <a:spcAft>
                <a:spcPts val="1800"/>
              </a:spcAft>
              <a:buClr>
                <a:srgbClr val="4C4C4C"/>
              </a:buClr>
              <a:buSzTx/>
              <a:buNone/>
            </a:pPr>
            <a:r>
              <a:rPr lang="en-US" sz="2000" dirty="0" smtClean="0">
                <a:latin typeface="Arial" charset="0"/>
                <a:ea typeface="Arial" charset="0"/>
                <a:cs typeface="Arial" charset="0"/>
              </a:rPr>
              <a:t>- </a:t>
            </a:r>
            <a:r>
              <a:rPr lang="en-US" sz="2000" dirty="0">
                <a:latin typeface="Arial" charset="0"/>
                <a:ea typeface="Arial" charset="0"/>
                <a:cs typeface="Arial" charset="0"/>
              </a:rPr>
              <a:t>Write your </a:t>
            </a:r>
            <a:r>
              <a:rPr lang="en-US" sz="2000" dirty="0" smtClean="0">
                <a:latin typeface="Arial" charset="0"/>
                <a:ea typeface="Arial" charset="0"/>
                <a:cs typeface="Arial" charset="0"/>
              </a:rPr>
              <a:t>hypothesis on </a:t>
            </a:r>
            <a:r>
              <a:rPr lang="en-US" sz="2000" dirty="0">
                <a:latin typeface="Arial" charset="0"/>
                <a:ea typeface="Arial" charset="0"/>
                <a:cs typeface="Arial" charset="0"/>
              </a:rPr>
              <a:t>Page 3</a:t>
            </a:r>
            <a:r>
              <a:rPr lang="en-US" sz="2000" dirty="0" smtClean="0">
                <a:latin typeface="Arial" charset="0"/>
                <a:ea typeface="Arial" charset="0"/>
                <a:cs typeface="Arial" charset="0"/>
              </a:rPr>
              <a:t>0</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202300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check if a country is in Asia?</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use that check in a query, to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438400" y="4038600"/>
            <a:ext cx="4876800" cy="2438400"/>
          </a:xfrm>
          <a:prstGeom prst="rect">
            <a:avLst/>
          </a:prstGeom>
        </p:spPr>
      </p:pic>
    </p:spTree>
    <p:extLst>
      <p:ext uri="{BB962C8B-B14F-4D97-AF65-F5344CB8AC3E}">
        <p14:creationId xmlns:p14="http://schemas.microsoft.com/office/powerpoint/2010/main" val="144648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340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eaLnBrk="1" hangingPunct="1">
              <a:spcAft>
                <a:spcPts val="1800"/>
              </a:spcAft>
              <a:buClr>
                <a:srgbClr val="4C4C4C"/>
              </a:buClr>
              <a:buSzTx/>
              <a:buNone/>
              <a:tabLst>
                <a:tab pos="166688" algn="l"/>
                <a:tab pos="1655763" algn="l"/>
                <a:tab pos="3589338" algn="l"/>
                <a:tab pos="4746625" algn="l"/>
              </a:tabLst>
            </a:pPr>
            <a:r>
              <a:rPr lang="en-US" sz="2000" dirty="0" smtClean="0">
                <a:latin typeface="Courier New" charset="0"/>
                <a:ea typeface="Courier New" charset="0"/>
                <a:cs typeface="Courier New" charset="0"/>
              </a:rPr>
              <a:t>5 + 3	4 * 2</a:t>
            </a:r>
            <a:r>
              <a:rPr lang="en-US" sz="2000" dirty="0">
                <a:latin typeface="Courier New" charset="0"/>
                <a:ea typeface="Courier New" charset="0"/>
                <a:cs typeface="Courier New" charset="0"/>
              </a:rPr>
              <a:t>	</a:t>
            </a:r>
            <a:r>
              <a:rPr lang="en-US" sz="2000" dirty="0" smtClean="0">
                <a:latin typeface="Courier New" charset="0"/>
                <a:ea typeface="Courier New" charset="0"/>
                <a:cs typeface="Courier New" charset="0"/>
              </a:rPr>
              <a:t>3 &gt; 2		8 &lt; (1 + 1)</a:t>
            </a: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Arial" charset="0"/>
                <a:ea typeface="Arial" charset="0"/>
                <a:cs typeface="Arial" charset="0"/>
              </a:rPr>
              <a:t>What is the </a:t>
            </a:r>
            <a:r>
              <a:rPr lang="en-US" sz="2000" i="1" dirty="0" smtClean="0">
                <a:latin typeface="Arial" charset="0"/>
                <a:ea typeface="Arial" charset="0"/>
                <a:cs typeface="Arial" charset="0"/>
              </a:rPr>
              <a:t>Type </a:t>
            </a:r>
            <a:r>
              <a:rPr lang="en-US" sz="2000" dirty="0" smtClean="0">
                <a:latin typeface="Arial" charset="0"/>
                <a:ea typeface="Arial" charset="0"/>
                <a:cs typeface="Arial" charset="0"/>
              </a:rPr>
              <a:t>of the value produced from the last two?</a:t>
            </a:r>
          </a:p>
          <a:p>
            <a:pPr marL="457200" indent="-457200" eaLnBrk="1" hangingPunct="1">
              <a:spcAft>
                <a:spcPts val="1800"/>
              </a:spcAft>
              <a:buClr>
                <a:srgbClr val="4C4C4C"/>
              </a:buClr>
              <a:buSzTx/>
            </a:pPr>
            <a:endParaRPr lang="en-US" sz="2000" dirty="0">
              <a:latin typeface="Arial" charset="0"/>
              <a:ea typeface="Arial" charset="0"/>
              <a:cs typeface="Arial" charset="0"/>
            </a:endParaRPr>
          </a:p>
          <a:p>
            <a:pPr marL="457200" indent="-457200" eaLnBrk="1" hangingPunct="1">
              <a:spcAft>
                <a:spcPts val="1800"/>
              </a:spcAft>
              <a:buClr>
                <a:srgbClr val="4C4C4C"/>
              </a:buClr>
              <a:buSzTx/>
            </a:pPr>
            <a:r>
              <a:rPr lang="en-US" sz="2000" dirty="0" smtClean="0">
                <a:latin typeface="Courier New" charset="0"/>
                <a:ea typeface="Courier New" charset="0"/>
                <a:cs typeface="Courier New" charset="0"/>
              </a:rPr>
              <a:t>true</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false</a:t>
            </a:r>
            <a:r>
              <a:rPr lang="en-US" sz="2000" dirty="0" smtClean="0">
                <a:latin typeface="Arial" charset="0"/>
                <a:ea typeface="Arial" charset="0"/>
                <a:cs typeface="Arial" charset="0"/>
              </a:rPr>
              <a:t> belong to a new Type, called a </a:t>
            </a:r>
            <a:r>
              <a:rPr lang="en-US" sz="2000" i="1" dirty="0" smtClean="0">
                <a:latin typeface="Arial" charset="0"/>
                <a:ea typeface="Arial" charset="0"/>
                <a:cs typeface="Arial" charset="0"/>
              </a:rPr>
              <a:t>Boolean</a:t>
            </a:r>
            <a:endParaRPr lang="en-US" sz="2000" i="1" dirty="0">
              <a:latin typeface="Arial" charset="0"/>
              <a:ea typeface="Arial" charset="0"/>
              <a:cs typeface="Arial" charset="0"/>
            </a:endParaRPr>
          </a:p>
        </p:txBody>
      </p:sp>
    </p:spTree>
    <p:extLst>
      <p:ext uri="{BB962C8B-B14F-4D97-AF65-F5344CB8AC3E}">
        <p14:creationId xmlns:p14="http://schemas.microsoft.com/office/powerpoint/2010/main" val="133615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1. Writing Checks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471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What will each of the following expressions evaluate to?</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18  &gt;=  18</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-5  &lt;=  20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-4  ==  -4</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3  &lt;&gt;  2</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(-8  +  8)  ==  0</a:t>
            </a:r>
          </a:p>
          <a:p>
            <a:pPr lvl="1" eaLnBrk="1" hangingPunct="1">
              <a:spcAft>
                <a:spcPts val="500"/>
              </a:spcAft>
              <a:buClr>
                <a:srgbClr val="4C4C4C"/>
              </a:buClr>
              <a:buSzTx/>
              <a:buNone/>
              <a:tabLst>
                <a:tab pos="166688" algn="l"/>
                <a:tab pos="1655763" algn="l"/>
                <a:tab pos="3589338" algn="l"/>
                <a:tab pos="4746625" algn="l"/>
              </a:tabLst>
            </a:pPr>
            <a:r>
              <a:rPr lang="en-US" sz="1600" dirty="0" smtClean="0">
                <a:latin typeface="Courier New" charset="0"/>
                <a:ea typeface="Courier New" charset="0"/>
                <a:cs typeface="Courier New" charset="0"/>
              </a:rPr>
              <a:t>(12  -  4)  ==  (-4  +  12)</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What is the difference between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and </a:t>
            </a:r>
            <a:r>
              <a:rPr lang="en-US" sz="2000" dirty="0" smtClean="0">
                <a:latin typeface="Courier New" charset="0"/>
                <a:ea typeface="Courier New" charset="0"/>
                <a:cs typeface="Courier New" charset="0"/>
              </a:rPr>
              <a:t>==</a:t>
            </a:r>
            <a:r>
              <a:rPr lang="en-US" sz="2000" dirty="0" smtClean="0">
                <a:latin typeface="Arial" charset="0"/>
                <a:ea typeface="Arial" charset="0"/>
                <a:cs typeface="Arial" charset="0"/>
              </a:rPr>
              <a:t> ?</a:t>
            </a: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Turn to Page 31</a:t>
            </a:r>
            <a:r>
              <a:rPr lang="mr-IN" sz="2000" dirty="0" smtClean="0">
                <a:latin typeface="Arial" charset="0"/>
                <a:ea typeface="Arial" charset="0"/>
                <a:cs typeface="Arial" charset="0"/>
              </a:rPr>
              <a:t>…</a:t>
            </a:r>
            <a:endParaRPr lang="en-US" sz="2000" dirty="0" smtClean="0">
              <a:latin typeface="Arial" charset="0"/>
              <a:ea typeface="Arial" charset="0"/>
              <a:cs typeface="Arial" charset="0"/>
            </a:endParaRPr>
          </a:p>
          <a:p>
            <a:pPr indent="460375" eaLnBrk="1" hangingPunct="1">
              <a:spcAft>
                <a:spcPts val="1800"/>
              </a:spcAft>
              <a:buClr>
                <a:srgbClr val="4C4C4C"/>
              </a:buClr>
              <a:buSzTx/>
              <a:tabLst>
                <a:tab pos="166688" algn="l"/>
                <a:tab pos="1655763" algn="l"/>
                <a:tab pos="3589338" algn="l"/>
                <a:tab pos="4746625" algn="l"/>
              </a:tabLst>
            </a:pPr>
            <a:r>
              <a:rPr lang="en-US" sz="2000" dirty="0" smtClean="0">
                <a:latin typeface="Arial" charset="0"/>
                <a:ea typeface="Arial" charset="0"/>
                <a:cs typeface="Arial" charset="0"/>
              </a:rPr>
              <a:t>How might </a:t>
            </a:r>
            <a:r>
              <a:rPr lang="en-US" sz="2000" dirty="0" smtClean="0">
                <a:latin typeface="Courier New" charset="0"/>
                <a:ea typeface="Courier New" charset="0"/>
                <a:cs typeface="Courier New" charset="0"/>
              </a:rPr>
              <a:t>(continent == “Asia”)</a:t>
            </a:r>
            <a:r>
              <a:rPr lang="en-US" sz="2000" dirty="0" smtClean="0">
                <a:latin typeface="Arial" charset="0"/>
                <a:ea typeface="Arial" charset="0"/>
                <a:cs typeface="Arial" charset="0"/>
              </a:rPr>
              <a:t> be useful to us?</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6464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Bootstrap’s Solution</a:t>
            </a:r>
            <a:endParaRPr lang="en-US" dirty="0"/>
          </a:p>
        </p:txBody>
      </p:sp>
      <p:sp>
        <p:nvSpPr>
          <p:cNvPr id="3" name="Content Placeholder 2"/>
          <p:cNvSpPr>
            <a:spLocks noGrp="1"/>
          </p:cNvSpPr>
          <p:nvPr>
            <p:ph idx="1"/>
          </p:nvPr>
        </p:nvSpPr>
        <p:spPr>
          <a:xfrm>
            <a:off x="304800" y="1554163"/>
            <a:ext cx="8686800" cy="4525962"/>
          </a:xfrm>
        </p:spPr>
        <p:txBody>
          <a:bodyPr/>
          <a:lstStyle/>
          <a:p>
            <a:pPr>
              <a:lnSpc>
                <a:spcPct val="150000"/>
              </a:lnSpc>
            </a:pPr>
            <a:r>
              <a:rPr lang="en-US" altLang="en-US" dirty="0" smtClean="0">
                <a:ea typeface="ＭＳ Ｐゴシック" charset="-128"/>
                <a:cs typeface="Helvetica" charset="0"/>
              </a:rPr>
              <a:t>Build a DS tool made for learning!</a:t>
            </a:r>
            <a:endParaRPr lang="en-US" altLang="en-US" dirty="0">
              <a:ea typeface="ＭＳ Ｐゴシック" charset="-128"/>
              <a:cs typeface="Helvetica" charset="0"/>
            </a:endParaRPr>
          </a:p>
          <a:p>
            <a:pPr>
              <a:lnSpc>
                <a:spcPct val="150000"/>
              </a:lnSpc>
            </a:pPr>
            <a:r>
              <a:rPr lang="en-US" altLang="en-US" dirty="0" smtClean="0">
                <a:ea typeface="ＭＳ Ｐゴシック" charset="-128"/>
                <a:cs typeface="Helvetica" charset="0"/>
              </a:rPr>
              <a:t>Easy importing from Google Sheets</a:t>
            </a:r>
            <a:endParaRPr lang="en-US" altLang="en-US" dirty="0" smtClean="0">
              <a:ea typeface="ＭＳ Ｐゴシック" charset="-128"/>
              <a:cs typeface="Helvetica" charset="0"/>
            </a:endParaRPr>
          </a:p>
          <a:p>
            <a:pPr>
              <a:lnSpc>
                <a:spcPct val="150000"/>
              </a:lnSpc>
            </a:pPr>
            <a:r>
              <a:rPr lang="en-US" altLang="en-US" dirty="0">
                <a:ea typeface="ＭＳ Ｐゴシック" charset="-128"/>
                <a:cs typeface="Helvetica" charset="0"/>
              </a:rPr>
              <a:t>Make tables as easy as numbers</a:t>
            </a:r>
          </a:p>
          <a:p>
            <a:pPr>
              <a:lnSpc>
                <a:spcPct val="150000"/>
              </a:lnSpc>
            </a:pPr>
            <a:r>
              <a:rPr lang="en-US" altLang="en-US" dirty="0" smtClean="0">
                <a:ea typeface="ＭＳ Ｐゴシック" charset="-128"/>
                <a:cs typeface="Helvetica" charset="0"/>
              </a:rPr>
              <a:t>If tables are </a:t>
            </a:r>
            <a:r>
              <a:rPr lang="en-US" altLang="en-US" i="1" dirty="0" smtClean="0">
                <a:ea typeface="ＭＳ Ｐゴシック" charset="-128"/>
                <a:cs typeface="Helvetica" charset="0"/>
              </a:rPr>
              <a:t>values</a:t>
            </a:r>
            <a:r>
              <a:rPr lang="en-US" altLang="en-US" dirty="0" smtClean="0">
                <a:ea typeface="ＭＳ Ｐゴシック" charset="-128"/>
                <a:cs typeface="Helvetica" charset="0"/>
              </a:rPr>
              <a:t>, queries are </a:t>
            </a:r>
            <a:r>
              <a:rPr lang="en-US" altLang="en-US" i="1" dirty="0" smtClean="0">
                <a:ea typeface="ＭＳ Ｐゴシック" charset="-128"/>
                <a:cs typeface="Helvetica" charset="0"/>
              </a:rPr>
              <a:t>expressions</a:t>
            </a:r>
          </a:p>
          <a:p>
            <a:pPr lvl="1">
              <a:lnSpc>
                <a:spcPct val="150000"/>
              </a:lnSpc>
            </a:pPr>
            <a:r>
              <a:rPr lang="en-US" altLang="en-US" b="1" u="sng" dirty="0" smtClean="0">
                <a:ea typeface="ＭＳ Ｐゴシック" charset="-128"/>
                <a:cs typeface="Helvetica" charset="0"/>
              </a:rPr>
              <a:t>No loops!</a:t>
            </a:r>
          </a:p>
          <a:p>
            <a:pPr>
              <a:lnSpc>
                <a:spcPct val="150000"/>
              </a:lnSpc>
            </a:pPr>
            <a:r>
              <a:rPr lang="en-US" altLang="en-US" dirty="0">
                <a:ea typeface="ＭＳ Ｐゴシック" charset="-128"/>
                <a:cs typeface="Helvetica" charset="0"/>
              </a:rPr>
              <a:t>Curated </a:t>
            </a:r>
            <a:r>
              <a:rPr lang="en-US" altLang="en-US" dirty="0" smtClean="0">
                <a:ea typeface="ＭＳ Ｐゴシック" charset="-128"/>
                <a:cs typeface="Helvetica" charset="0"/>
              </a:rPr>
              <a:t>datasets, </a:t>
            </a:r>
            <a:r>
              <a:rPr lang="en-US" altLang="en-US" dirty="0" smtClean="0">
                <a:ea typeface="ＭＳ Ｐゴシック" charset="-128"/>
                <a:cs typeface="Helvetica" charset="0"/>
              </a:rPr>
              <a:t>curriculum</a:t>
            </a:r>
            <a:r>
              <a:rPr lang="en-US" altLang="en-US" dirty="0">
                <a:ea typeface="ＭＳ Ｐゴシック" charset="-128"/>
                <a:cs typeface="Helvetica" charset="0"/>
              </a:rPr>
              <a:t> </a:t>
            </a:r>
            <a:r>
              <a:rPr lang="en-US" altLang="en-US" dirty="0" smtClean="0">
                <a:ea typeface="ＭＳ Ｐゴシック" charset="-128"/>
                <a:cs typeface="Helvetica" charset="0"/>
              </a:rPr>
              <a:t>and</a:t>
            </a:r>
            <a:r>
              <a:rPr lang="en-US" altLang="en-US" dirty="0" smtClean="0">
                <a:ea typeface="ＭＳ Ｐゴシック" charset="-128"/>
                <a:cs typeface="Helvetica" charset="0"/>
              </a:rPr>
              <a:t> pedagogy</a:t>
            </a:r>
            <a:endParaRPr lang="en-US" altLang="en-US" dirty="0">
              <a:ea typeface="ＭＳ Ｐゴシック" charset="-128"/>
              <a:cs typeface="Helvetica" charset="0"/>
            </a:endParaRPr>
          </a:p>
        </p:txBody>
      </p:sp>
    </p:spTree>
    <p:extLst>
      <p:ext uri="{BB962C8B-B14F-4D97-AF65-F5344CB8AC3E}">
        <p14:creationId xmlns:p14="http://schemas.microsoft.com/office/powerpoint/2010/main" val="21042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13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check if a country is in Asia? </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use that check in a query, to produce a table containing only countries in Asia?</a:t>
            </a:r>
            <a:endParaRPr lang="en-US" sz="2000"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362200" y="3962400"/>
            <a:ext cx="5029200" cy="2514600"/>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Tree>
    <p:extLst>
      <p:ext uri="{BB962C8B-B14F-4D97-AF65-F5344CB8AC3E}">
        <p14:creationId xmlns:p14="http://schemas.microsoft.com/office/powerpoint/2010/main" val="15302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2</a:t>
            </a:r>
            <a:r>
              <a:rPr lang="en-US" dirty="0" smtClean="0"/>
              <a:t>. </a:t>
            </a:r>
            <a:r>
              <a:rPr lang="en-US" dirty="0" smtClean="0">
                <a:latin typeface="Arial" charset="0"/>
                <a:ea typeface="Arial" charset="0"/>
                <a:cs typeface="Arial" charset="0"/>
              </a:rPr>
              <a:t>Using check inside </a:t>
            </a:r>
            <a:r>
              <a:rPr lang="en-US" dirty="0" smtClean="0"/>
              <a:t>queries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5438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000" dirty="0" smtClean="0">
                <a:latin typeface="Arial" charset="0"/>
                <a:ea typeface="Arial" charset="0"/>
                <a:cs typeface="Arial" charset="0"/>
              </a:rPr>
              <a:t>Open the </a:t>
            </a:r>
            <a:r>
              <a:rPr lang="en-US" sz="2000" dirty="0" smtClean="0">
                <a:latin typeface="Arial" charset="0"/>
                <a:ea typeface="Arial" charset="0"/>
                <a:cs typeface="Arial" charset="0"/>
                <a:hlinkClick r:id="rId2"/>
              </a:rPr>
              <a:t>Unit 8 Starter File</a:t>
            </a:r>
            <a:r>
              <a:rPr lang="en-US" sz="2000" dirty="0" smtClean="0">
                <a:latin typeface="Arial" charset="0"/>
                <a:ea typeface="Arial" charset="0"/>
                <a:cs typeface="Arial" charset="0"/>
              </a:rPr>
              <a:t>, Save a Copy, and click Run</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a:t>
            </a:r>
            <a:r>
              <a:rPr lang="en-US" sz="2000" dirty="0" smtClean="0">
                <a:latin typeface="Arial" charset="0"/>
                <a:ea typeface="Arial" charset="0"/>
                <a:cs typeface="Arial" charset="0"/>
              </a:rPr>
              <a:t> into the Interactions Area</a:t>
            </a:r>
          </a:p>
          <a:p>
            <a:pPr marL="457200" indent="-457200" eaLnBrk="1" hangingPunct="1">
              <a:spcAft>
                <a:spcPts val="1800"/>
              </a:spcAft>
              <a:buClr>
                <a:srgbClr val="4C4C4C"/>
              </a:buClr>
              <a:buSzTx/>
            </a:pPr>
            <a:r>
              <a:rPr lang="en-US" sz="2000" dirty="0" smtClean="0">
                <a:latin typeface="Arial" charset="0"/>
                <a:ea typeface="Arial" charset="0"/>
                <a:cs typeface="Arial" charset="0"/>
              </a:rPr>
              <a:t>Type </a:t>
            </a:r>
            <a:r>
              <a:rPr lang="en-US" sz="2000" dirty="0" smtClean="0">
                <a:latin typeface="Courier New" charset="0"/>
                <a:ea typeface="Courier New" charset="0"/>
                <a:cs typeface="Courier New" charset="0"/>
              </a:rPr>
              <a:t>restaurants-sieved</a:t>
            </a:r>
            <a:r>
              <a:rPr lang="en-US" sz="2000" dirty="0" smtClean="0">
                <a:latin typeface="Arial" charset="0"/>
                <a:ea typeface="Arial" charset="0"/>
                <a:cs typeface="Arial" charset="0"/>
              </a:rPr>
              <a:t> </a:t>
            </a:r>
            <a:r>
              <a:rPr lang="en-US" sz="2000" dirty="0">
                <a:latin typeface="Arial" charset="0"/>
                <a:ea typeface="Arial" charset="0"/>
                <a:cs typeface="Arial" charset="0"/>
              </a:rPr>
              <a:t>into the Interactions </a:t>
            </a:r>
            <a:r>
              <a:rPr lang="en-US" sz="2000" dirty="0" smtClean="0">
                <a:latin typeface="Arial" charset="0"/>
                <a:ea typeface="Arial" charset="0"/>
                <a:cs typeface="Arial" charset="0"/>
              </a:rPr>
              <a:t>Area</a:t>
            </a:r>
          </a:p>
          <a:p>
            <a:pPr marL="457200" indent="-457200" eaLnBrk="1" hangingPunct="1">
              <a:spcAft>
                <a:spcPts val="1800"/>
              </a:spcAft>
              <a:buClr>
                <a:srgbClr val="4C4C4C"/>
              </a:buClr>
              <a:buSzTx/>
            </a:pPr>
            <a:r>
              <a:rPr lang="en-US" sz="2000" dirty="0" smtClean="0">
                <a:latin typeface="Arial" charset="0"/>
                <a:ea typeface="Arial" charset="0"/>
                <a:cs typeface="Arial" charset="0"/>
              </a:rPr>
              <a:t>What is different about these two tables?</a:t>
            </a:r>
            <a:endParaRPr lang="en-US" sz="2000" dirty="0">
              <a:latin typeface="Arial" charset="0"/>
              <a:ea typeface="Arial" charset="0"/>
              <a:cs typeface="Arial" charset="0"/>
            </a:endParaRPr>
          </a:p>
          <a:p>
            <a:pPr marL="457200" indent="-457200" eaLnBrk="1" hangingPunct="1">
              <a:spcAft>
                <a:spcPts val="1800"/>
              </a:spcAft>
              <a:buClr>
                <a:srgbClr val="4C4C4C"/>
              </a:buClr>
              <a:buSzTx/>
            </a:pPr>
            <a:endParaRPr lang="en-US" sz="2000" dirty="0" smtClean="0">
              <a:latin typeface="Arial" charset="0"/>
              <a:ea typeface="Arial" charset="0"/>
              <a:cs typeface="Arial" charset="0"/>
            </a:endParaRPr>
          </a:p>
        </p:txBody>
      </p:sp>
    </p:spTree>
    <p:extLst>
      <p:ext uri="{BB962C8B-B14F-4D97-AF65-F5344CB8AC3E}">
        <p14:creationId xmlns:p14="http://schemas.microsoft.com/office/powerpoint/2010/main" val="1997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Courier New" charset="0"/>
                <a:ea typeface="Courier New" charset="0"/>
                <a:cs typeface="Courier New" charset="0"/>
              </a:rPr>
              <a:t>sieve </a:t>
            </a:r>
            <a:r>
              <a:rPr lang="en-US" dirty="0" smtClean="0"/>
              <a:t>query</a:t>
            </a:r>
            <a:endParaRPr lang="en-US" dirty="0"/>
          </a:p>
        </p:txBody>
      </p:sp>
      <p:sp>
        <p:nvSpPr>
          <p:cNvPr id="3" name="Content Placeholder 2"/>
          <p:cNvSpPr>
            <a:spLocks noGrp="1"/>
          </p:cNvSpPr>
          <p:nvPr>
            <p:ph idx="1"/>
          </p:nvPr>
        </p:nvSpPr>
        <p:spPr>
          <a:xfrm>
            <a:off x="304800" y="3054888"/>
            <a:ext cx="8686800" cy="1112837"/>
          </a:xfrm>
        </p:spPr>
        <p:txBody>
          <a:bodyPr/>
          <a:lstStyle/>
          <a:p>
            <a:pPr marL="0" indent="0">
              <a:buNone/>
            </a:pPr>
            <a:r>
              <a:rPr lang="en-US" b="1" dirty="0" smtClean="0">
                <a:latin typeface="Courier New" charset="0"/>
                <a:ea typeface="Courier New" charset="0"/>
                <a:cs typeface="Courier New" charset="0"/>
              </a:rPr>
              <a:t>sieve </a:t>
            </a:r>
            <a:r>
              <a:rPr lang="en-US" dirty="0" smtClean="0">
                <a:latin typeface="Courier New" charset="0"/>
                <a:ea typeface="Courier New" charset="0"/>
                <a:cs typeface="Courier New" charset="0"/>
              </a:rPr>
              <a:t>restaurants </a:t>
            </a:r>
            <a:r>
              <a:rPr lang="en-US" b="1" dirty="0" smtClean="0">
                <a:latin typeface="Courier New" charset="0"/>
                <a:ea typeface="Courier New" charset="0"/>
                <a:cs typeface="Courier New" charset="0"/>
              </a:rPr>
              <a:t>using</a:t>
            </a: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a:t>
            </a:r>
          </a:p>
          <a:p>
            <a:pPr marL="0" indent="0">
              <a:buNone/>
            </a:pPr>
            <a:r>
              <a:rPr lang="en-US" dirty="0" smtClean="0">
                <a:latin typeface="Courier New" charset="0"/>
                <a:ea typeface="Courier New" charset="0"/>
                <a:cs typeface="Courier New" charset="0"/>
              </a:rPr>
              <a:t>  </a:t>
            </a:r>
            <a:r>
              <a:rPr lang="en-US" i="1" dirty="0" smtClean="0">
                <a:latin typeface="Courier New" charset="0"/>
                <a:ea typeface="Courier New" charset="0"/>
                <a:cs typeface="Courier New" charset="0"/>
              </a:rPr>
              <a:t>rating</a:t>
            </a:r>
            <a:r>
              <a:rPr lang="en-US" dirty="0" smtClean="0">
                <a:latin typeface="Courier New" charset="0"/>
                <a:ea typeface="Courier New" charset="0"/>
                <a:cs typeface="Courier New" charset="0"/>
              </a:rPr>
              <a:t> &gt;= 4 </a:t>
            </a:r>
          </a:p>
          <a:p>
            <a:pPr marL="0" indent="0">
              <a:buNone/>
            </a:pPr>
            <a:r>
              <a:rPr lang="en-US" b="1"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
        <p:nvSpPr>
          <p:cNvPr id="4" name="Rectangular Callout 3"/>
          <p:cNvSpPr/>
          <p:nvPr/>
        </p:nvSpPr>
        <p:spPr>
          <a:xfrm>
            <a:off x="233075" y="1652771"/>
            <a:ext cx="1343840" cy="997630"/>
          </a:xfrm>
          <a:prstGeom prst="wedgeRectCallout">
            <a:avLst>
              <a:gd name="adj1" fmla="val -9546"/>
              <a:gd name="adj2" fmla="val 7698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a:t>
            </a:r>
            <a:r>
              <a:rPr lang="en-US" dirty="0" smtClean="0">
                <a:solidFill>
                  <a:schemeClr val="tx1"/>
                </a:solidFill>
              </a:rPr>
              <a:t>able operator</a:t>
            </a:r>
            <a:endParaRPr lang="en-US" dirty="0">
              <a:solidFill>
                <a:schemeClr val="tx1"/>
              </a:solidFill>
            </a:endParaRPr>
          </a:p>
        </p:txBody>
      </p:sp>
      <p:sp>
        <p:nvSpPr>
          <p:cNvPr id="9" name="Rectangular Callout 8"/>
          <p:cNvSpPr/>
          <p:nvPr/>
        </p:nvSpPr>
        <p:spPr>
          <a:xfrm>
            <a:off x="3276599" y="1677046"/>
            <a:ext cx="1524000" cy="727870"/>
          </a:xfrm>
          <a:prstGeom prst="wedgeRectCallout">
            <a:avLst>
              <a:gd name="adj1" fmla="val 46464"/>
              <a:gd name="adj2" fmla="val 142406"/>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grpSp>
        <p:nvGrpSpPr>
          <p:cNvPr id="11" name="Group 10"/>
          <p:cNvGrpSpPr/>
          <p:nvPr/>
        </p:nvGrpSpPr>
        <p:grpSpPr>
          <a:xfrm>
            <a:off x="5133372" y="1677046"/>
            <a:ext cx="1828800" cy="1904354"/>
            <a:chOff x="4852686" y="4610100"/>
            <a:chExt cx="1828800" cy="1904354"/>
          </a:xfrm>
        </p:grpSpPr>
        <p:sp>
          <p:nvSpPr>
            <p:cNvPr id="5" name="Rectangular Callout 4"/>
            <p:cNvSpPr/>
            <p:nvPr/>
          </p:nvSpPr>
          <p:spPr>
            <a:xfrm>
              <a:off x="4852686" y="4610100"/>
              <a:ext cx="1828800" cy="973354"/>
            </a:xfrm>
            <a:prstGeom prst="wedgeRectCallout">
              <a:avLst>
                <a:gd name="adj1" fmla="val 12028"/>
                <a:gd name="adj2" fmla="val 88600"/>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column arguments</a:t>
              </a:r>
              <a:endParaRPr lang="en-US" dirty="0">
                <a:solidFill>
                  <a:schemeClr val="tx1"/>
                </a:solidFill>
              </a:endParaRPr>
            </a:p>
          </p:txBody>
        </p:sp>
        <p:sp>
          <p:nvSpPr>
            <p:cNvPr id="10" name="Rectangle 9"/>
            <p:cNvSpPr/>
            <p:nvPr/>
          </p:nvSpPr>
          <p:spPr>
            <a:xfrm>
              <a:off x="5127342" y="6019155"/>
              <a:ext cx="1475772" cy="4952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05190" y="1659800"/>
            <a:ext cx="2533409" cy="1863435"/>
            <a:chOff x="5410199" y="1880239"/>
            <a:chExt cx="2533409" cy="1863435"/>
          </a:xfrm>
        </p:grpSpPr>
        <p:sp>
          <p:nvSpPr>
            <p:cNvPr id="6" name="Rectangular Callout 5"/>
            <p:cNvSpPr/>
            <p:nvPr/>
          </p:nvSpPr>
          <p:spPr>
            <a:xfrm>
              <a:off x="5722166" y="1880239"/>
              <a:ext cx="1219200" cy="990600"/>
            </a:xfrm>
            <a:prstGeom prst="wedgeRectCallout">
              <a:avLst>
                <a:gd name="adj1" fmla="val 19623"/>
                <a:gd name="adj2" fmla="val 8512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dataset</a:t>
              </a:r>
              <a:endParaRPr lang="en-US" dirty="0">
                <a:solidFill>
                  <a:schemeClr val="tx1"/>
                </a:solidFill>
              </a:endParaRPr>
            </a:p>
          </p:txBody>
        </p:sp>
        <p:sp>
          <p:nvSpPr>
            <p:cNvPr id="12" name="Rectangle 11"/>
            <p:cNvSpPr/>
            <p:nvPr/>
          </p:nvSpPr>
          <p:spPr>
            <a:xfrm>
              <a:off x="5410199" y="3314701"/>
              <a:ext cx="2533409" cy="428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931762" y="5862935"/>
            <a:ext cx="7297838" cy="461665"/>
          </a:xfrm>
          <a:prstGeom prst="rect">
            <a:avLst/>
          </a:prstGeom>
        </p:spPr>
        <p:txBody>
          <a:bodyPr wrap="square">
            <a:spAutoFit/>
          </a:bodyPr>
          <a:lstStyle/>
          <a:p>
            <a:pPr marL="11113" indent="-11113" algn="ctr" eaLnBrk="1" hangingPunct="1">
              <a:spcAft>
                <a:spcPts val="1800"/>
              </a:spcAft>
              <a:buClr>
                <a:srgbClr val="4C4C4C"/>
              </a:buClr>
              <a:buSzTx/>
            </a:pPr>
            <a:r>
              <a:rPr lang="en-US" altLang="en-US" dirty="0">
                <a:solidFill>
                  <a:schemeClr val="bg1"/>
                </a:solidFill>
                <a:ea typeface="Arial" charset="0"/>
                <a:cs typeface="Arial" charset="0"/>
              </a:rPr>
              <a:t>Take notes on Page 45</a:t>
            </a:r>
            <a:endParaRPr lang="en-US" altLang="en-US" dirty="0">
              <a:solidFill>
                <a:schemeClr val="bg1"/>
              </a:solidFill>
              <a:ea typeface="Arial" charset="0"/>
              <a:cs typeface="Arial" charset="0"/>
            </a:endParaRPr>
          </a:p>
        </p:txBody>
      </p:sp>
      <p:sp>
        <p:nvSpPr>
          <p:cNvPr id="16" name="Rectangular Callout 15"/>
          <p:cNvSpPr/>
          <p:nvPr/>
        </p:nvSpPr>
        <p:spPr>
          <a:xfrm>
            <a:off x="7391400" y="1652770"/>
            <a:ext cx="1524000" cy="727870"/>
          </a:xfrm>
          <a:prstGeom prst="wedgeRectCallout">
            <a:avLst>
              <a:gd name="adj1" fmla="val -67460"/>
              <a:gd name="adj2" fmla="val 150357"/>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a:t>
            </a:r>
            <a:r>
              <a:rPr lang="en-US" dirty="0" smtClean="0">
                <a:solidFill>
                  <a:schemeClr val="tx1"/>
                </a:solidFill>
              </a:rPr>
              <a:t>olon</a:t>
            </a:r>
            <a:endParaRPr lang="en-US" dirty="0">
              <a:solidFill>
                <a:schemeClr val="tx1"/>
              </a:solidFill>
            </a:endParaRPr>
          </a:p>
        </p:txBody>
      </p:sp>
      <p:grpSp>
        <p:nvGrpSpPr>
          <p:cNvPr id="14" name="Group 13"/>
          <p:cNvGrpSpPr/>
          <p:nvPr/>
        </p:nvGrpSpPr>
        <p:grpSpPr>
          <a:xfrm>
            <a:off x="819391" y="3652360"/>
            <a:ext cx="5139573" cy="1388690"/>
            <a:chOff x="1801793" y="1482149"/>
            <a:chExt cx="5139573" cy="1388690"/>
          </a:xfrm>
        </p:grpSpPr>
        <p:sp>
          <p:nvSpPr>
            <p:cNvPr id="17" name="Rectangular Callout 16"/>
            <p:cNvSpPr/>
            <p:nvPr/>
          </p:nvSpPr>
          <p:spPr>
            <a:xfrm>
              <a:off x="5722166" y="1880239"/>
              <a:ext cx="1219200" cy="990600"/>
            </a:xfrm>
            <a:prstGeom prst="wedgeRectCallout">
              <a:avLst>
                <a:gd name="adj1" fmla="val -148415"/>
                <a:gd name="adj2" fmla="val -59765"/>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1"/>
                  </a:solidFill>
                </a:rPr>
                <a:t>q</a:t>
              </a:r>
              <a:r>
                <a:rPr lang="en-US" smtClean="0">
                  <a:solidFill>
                    <a:schemeClr val="tx1"/>
                  </a:solidFill>
                </a:rPr>
                <a:t>uery body</a:t>
              </a:r>
              <a:endParaRPr lang="en-US" dirty="0">
                <a:solidFill>
                  <a:schemeClr val="tx1"/>
                </a:solidFill>
              </a:endParaRPr>
            </a:p>
          </p:txBody>
        </p:sp>
        <p:sp>
          <p:nvSpPr>
            <p:cNvPr id="18" name="Rectangle 17"/>
            <p:cNvSpPr/>
            <p:nvPr/>
          </p:nvSpPr>
          <p:spPr>
            <a:xfrm>
              <a:off x="1801793" y="1482149"/>
              <a:ext cx="2533409" cy="38624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ular Callout 18"/>
          <p:cNvSpPr/>
          <p:nvPr/>
        </p:nvSpPr>
        <p:spPr>
          <a:xfrm>
            <a:off x="2274357" y="4724123"/>
            <a:ext cx="1524000" cy="727870"/>
          </a:xfrm>
          <a:prstGeom prst="wedgeRectCallout">
            <a:avLst>
              <a:gd name="adj1" fmla="val -133536"/>
              <a:gd name="adj2" fmla="val -72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mtClean="0">
                <a:solidFill>
                  <a:schemeClr val="tx1"/>
                </a:solidFill>
              </a:rPr>
              <a:t>keyword</a:t>
            </a:r>
            <a:endParaRPr lang="en-US" dirty="0">
              <a:solidFill>
                <a:schemeClr val="tx1"/>
              </a:solidFill>
            </a:endParaRPr>
          </a:p>
        </p:txBody>
      </p:sp>
    </p:spTree>
    <p:extLst>
      <p:ext uri="{BB962C8B-B14F-4D97-AF65-F5344CB8AC3E}">
        <p14:creationId xmlns:p14="http://schemas.microsoft.com/office/powerpoint/2010/main" val="18015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9"/>
                                        </p:tgtEl>
                                        <p:attrNameLst>
                                          <p:attrName>fillcolor</p:attrName>
                                        </p:attrNameLst>
                                      </p:cBhvr>
                                      <p:to>
                                        <a:schemeClr val="accent2"/>
                                      </p:to>
                                    </p:animClr>
                                    <p:set>
                                      <p:cBhvr>
                                        <p:cTn id="42" dur="500" fill="hold"/>
                                        <p:tgtEl>
                                          <p:spTgt spid="9"/>
                                        </p:tgtEl>
                                        <p:attrNameLst>
                                          <p:attrName>fill.type</p:attrName>
                                        </p:attrNameLst>
                                      </p:cBhvr>
                                      <p:to>
                                        <p:strVal val="solid"/>
                                      </p:to>
                                    </p:set>
                                    <p:set>
                                      <p:cBhvr>
                                        <p:cTn id="43" dur="500" fill="hold"/>
                                        <p:tgtEl>
                                          <p:spTgt spid="9"/>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6"/>
                                        </p:tgtEl>
                                        <p:attrNameLst>
                                          <p:attrName>fillcolor</p:attrName>
                                        </p:attrNameLst>
                                      </p:cBhvr>
                                      <p:to>
                                        <a:schemeClr val="accent2"/>
                                      </p:to>
                                    </p:animClr>
                                    <p:set>
                                      <p:cBhvr>
                                        <p:cTn id="46" dur="500" fill="hold"/>
                                        <p:tgtEl>
                                          <p:spTgt spid="16"/>
                                        </p:tgtEl>
                                        <p:attrNameLst>
                                          <p:attrName>fill.type</p:attrName>
                                        </p:attrNameLst>
                                      </p:cBhvr>
                                      <p:to>
                                        <p:strVal val="solid"/>
                                      </p:to>
                                    </p:set>
                                    <p:set>
                                      <p:cBhvr>
                                        <p:cTn id="47" dur="500" fill="hold"/>
                                        <p:tgtEl>
                                          <p:spTgt spid="1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9"/>
                                        </p:tgtEl>
                                        <p:attrNameLst>
                                          <p:attrName>fillcolor</p:attrName>
                                        </p:attrNameLst>
                                      </p:cBhvr>
                                      <p:to>
                                        <a:schemeClr val="accent2"/>
                                      </p:to>
                                    </p:animClr>
                                    <p:set>
                                      <p:cBhvr>
                                        <p:cTn id="50" dur="500" fill="hold"/>
                                        <p:tgtEl>
                                          <p:spTgt spid="19"/>
                                        </p:tgtEl>
                                        <p:attrNameLst>
                                          <p:attrName>fill.type</p:attrName>
                                        </p:attrNameLst>
                                      </p:cBhvr>
                                      <p:to>
                                        <p:strVal val="solid"/>
                                      </p:to>
                                    </p:set>
                                    <p:set>
                                      <p:cBhvr>
                                        <p:cTn id="51" dur="5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animBg="1"/>
      <p:bldP spid="16"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smtClean="0"/>
              <a:t>Two missing pieces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838200" y="1819275"/>
            <a:ext cx="70866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check if a country is in Asia? </a:t>
            </a:r>
          </a:p>
          <a:p>
            <a:pPr marL="457200" indent="-457200" eaLnBrk="1" hangingPunct="1">
              <a:spcAft>
                <a:spcPts val="1800"/>
              </a:spcAft>
              <a:buClr>
                <a:srgbClr val="4C4C4C"/>
              </a:buClr>
              <a:buSzTx/>
              <a:buFont typeface="+mj-lt"/>
              <a:buAutoNum type="arabicPeriod"/>
            </a:pPr>
            <a:r>
              <a:rPr lang="en-US" sz="2000" dirty="0" smtClean="0">
                <a:latin typeface="Arial" charset="0"/>
                <a:ea typeface="Arial" charset="0"/>
                <a:cs typeface="Arial" charset="0"/>
              </a:rPr>
              <a:t>How do we use that check in a query, to produce a table containing only countries in Asia?</a:t>
            </a:r>
          </a:p>
          <a:p>
            <a:pPr eaLnBrk="1" hangingPunct="1">
              <a:spcAft>
                <a:spcPts val="1800"/>
              </a:spcAft>
              <a:buClr>
                <a:srgbClr val="4C4C4C"/>
              </a:buClr>
              <a:buSzTx/>
              <a:buNone/>
            </a:pPr>
            <a:r>
              <a:rPr lang="en-US" sz="2000" dirty="0" smtClean="0">
                <a:latin typeface="Arial" charset="0"/>
                <a:ea typeface="Arial" charset="0"/>
                <a:cs typeface="Arial" charset="0"/>
              </a:rPr>
              <a:t>In the Definitions Area, complete </a:t>
            </a:r>
            <a:r>
              <a:rPr lang="en-US" sz="2000" dirty="0" smtClean="0">
                <a:latin typeface="Courier New" charset="0"/>
                <a:ea typeface="Courier New" charset="0"/>
                <a:cs typeface="Courier New" charset="0"/>
              </a:rPr>
              <a:t>low-calorie</a:t>
            </a:r>
            <a:r>
              <a:rPr lang="en-US" sz="2000" dirty="0" smtClean="0">
                <a:latin typeface="Arial" charset="0"/>
                <a:ea typeface="Arial" charset="0"/>
                <a:cs typeface="Arial" charset="0"/>
              </a:rPr>
              <a:t>,               </a:t>
            </a:r>
            <a:r>
              <a:rPr lang="en-US" sz="2000" dirty="0" smtClean="0">
                <a:latin typeface="Courier New" charset="0"/>
                <a:ea typeface="Courier New" charset="0"/>
                <a:cs typeface="Courier New" charset="0"/>
              </a:rPr>
              <a:t>ca-presidents </a:t>
            </a:r>
            <a:r>
              <a:rPr lang="en-US" sz="2000" dirty="0" smtClean="0">
                <a:latin typeface="Arial" charset="0"/>
                <a:ea typeface="Arial" charset="0"/>
                <a:cs typeface="Arial" charset="0"/>
              </a:rPr>
              <a:t>and </a:t>
            </a:r>
            <a:r>
              <a:rPr lang="en-US" sz="2000" dirty="0" err="1" smtClean="0">
                <a:latin typeface="Courier New" charset="0"/>
                <a:ea typeface="Courier New" charset="0"/>
                <a:cs typeface="Courier New" charset="0"/>
              </a:rPr>
              <a:t>asian</a:t>
            </a:r>
            <a:r>
              <a:rPr lang="en-US" sz="2000" dirty="0">
                <a:latin typeface="Courier New" charset="0"/>
                <a:ea typeface="Courier New" charset="0"/>
                <a:cs typeface="Courier New" charset="0"/>
              </a:rPr>
              <a:t>-</a:t>
            </a:r>
            <a:r>
              <a:rPr lang="en-US" sz="2000" dirty="0" smtClean="0">
                <a:latin typeface="Courier New" charset="0"/>
                <a:ea typeface="Courier New" charset="0"/>
                <a:cs typeface="Courier New" charset="0"/>
              </a:rPr>
              <a:t>countries</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2" name="Picture 1"/>
          <p:cNvPicPr>
            <a:picLocks noChangeAspect="1"/>
          </p:cNvPicPr>
          <p:nvPr/>
        </p:nvPicPr>
        <p:blipFill>
          <a:blip r:embed="rId2"/>
          <a:stretch>
            <a:fillRect/>
          </a:stretch>
        </p:blipFill>
        <p:spPr>
          <a:xfrm>
            <a:off x="2584132" y="4260532"/>
            <a:ext cx="4585336" cy="2292668"/>
          </a:xfrm>
          <a:prstGeom prst="rect">
            <a:avLst/>
          </a:prstGeom>
        </p:spPr>
      </p:pic>
      <p:sp>
        <p:nvSpPr>
          <p:cNvPr id="5" name="Rectangle 4"/>
          <p:cNvSpPr/>
          <p:nvPr/>
        </p:nvSpPr>
        <p:spPr>
          <a:xfrm>
            <a:off x="726013" y="18082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
        <p:nvSpPr>
          <p:cNvPr id="6" name="Rectangle 5"/>
          <p:cNvSpPr/>
          <p:nvPr/>
        </p:nvSpPr>
        <p:spPr>
          <a:xfrm>
            <a:off x="726013" y="2417802"/>
            <a:ext cx="569387" cy="553998"/>
          </a:xfrm>
          <a:prstGeom prst="rect">
            <a:avLst/>
          </a:prstGeom>
        </p:spPr>
        <p:txBody>
          <a:bodyPr wrap="none">
            <a:spAutoFit/>
          </a:bodyPr>
          <a:lstStyle/>
          <a:p>
            <a:pPr eaLnBrk="1" hangingPunct="1">
              <a:spcAft>
                <a:spcPts val="1800"/>
              </a:spcAft>
              <a:buClr>
                <a:srgbClr val="4C4C4C"/>
              </a:buClr>
              <a:buSzTx/>
            </a:pPr>
            <a:r>
              <a:rPr lang="en-US" sz="3000" dirty="0"/>
              <a:t>✅</a:t>
            </a:r>
            <a:endParaRPr lang="en-US" sz="3000" dirty="0">
              <a:ea typeface="Arial" charset="0"/>
              <a:cs typeface="Arial" charset="0"/>
            </a:endParaRPr>
          </a:p>
        </p:txBody>
      </p:sp>
    </p:spTree>
    <p:extLst>
      <p:ext uri="{BB962C8B-B14F-4D97-AF65-F5344CB8AC3E}">
        <p14:creationId xmlns:p14="http://schemas.microsoft.com/office/powerpoint/2010/main" val="12896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943600"/>
            <a:ext cx="8686800" cy="838200"/>
          </a:xfrm>
        </p:spPr>
        <p:txBody>
          <a:bodyPr/>
          <a:lstStyle/>
          <a:p>
            <a:pPr>
              <a:defRPr/>
            </a:pPr>
            <a:r>
              <a:rPr lang="en-US" sz="5000" dirty="0" smtClean="0"/>
              <a:t>Implementation</a:t>
            </a:r>
            <a:endParaRPr lang="en-US" sz="5000"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Next Steps</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You’ll need access to a computer lab</a:t>
            </a:r>
          </a:p>
          <a:p>
            <a:pPr>
              <a:spcAft>
                <a:spcPts val="2000"/>
              </a:spcAft>
            </a:pPr>
            <a:r>
              <a:rPr lang="en-US" altLang="en-US">
                <a:latin typeface="Helvetica" charset="0"/>
                <a:ea typeface="ＭＳ Ｐゴシック" charset="-128"/>
                <a:cs typeface="Helvetica" charset="0"/>
              </a:rPr>
              <a:t>You’ll need Google accounts</a:t>
            </a:r>
          </a:p>
          <a:p>
            <a:pPr>
              <a:spcAft>
                <a:spcPts val="2000"/>
              </a:spcAft>
            </a:pPr>
            <a:r>
              <a:rPr lang="en-US" altLang="en-US">
                <a:latin typeface="Helvetica" charset="0"/>
                <a:ea typeface="ＭＳ Ｐゴシック" charset="-128"/>
                <a:cs typeface="Helvetica" charset="0"/>
              </a:rPr>
              <a:t>Join our Google Group for questions and answers</a:t>
            </a:r>
          </a:p>
          <a:p>
            <a:pPr>
              <a:spcAft>
                <a:spcPts val="2000"/>
              </a:spcAft>
            </a:pPr>
            <a:r>
              <a:rPr lang="en-US" altLang="en-US">
                <a:latin typeface="Helvetica" charset="0"/>
                <a:ea typeface="ＭＳ Ｐゴシック" charset="-128"/>
                <a:cs typeface="Helvetica" charset="0"/>
              </a:rPr>
              <a:t>Figure out your integration plan</a:t>
            </a:r>
          </a:p>
        </p:txBody>
      </p:sp>
      <p:sp>
        <p:nvSpPr>
          <p:cNvPr id="105475"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2915EA38-D587-FF43-94F1-C52736432079}" type="slidenum">
              <a:rPr lang="en-US" altLang="en-US" sz="1200">
                <a:solidFill>
                  <a:srgbClr val="D38E27"/>
                </a:solidFill>
                <a:latin typeface="Arial" charset="0"/>
              </a:rPr>
              <a:pPr>
                <a:spcBef>
                  <a:spcPct val="0"/>
                </a:spcBef>
                <a:buClrTx/>
                <a:buSzTx/>
                <a:buFontTx/>
                <a:buNone/>
              </a:pPr>
              <a:t>95</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Sample Questions for Breakout</a:t>
            </a:r>
            <a:endParaRPr lang="en-US" dirty="0"/>
          </a:p>
        </p:txBody>
      </p:sp>
      <p:sp>
        <p:nvSpPr>
          <p:cNvPr id="4" name="Content Placeholder 3"/>
          <p:cNvSpPr>
            <a:spLocks noGrp="1"/>
          </p:cNvSpPr>
          <p:nvPr>
            <p:ph idx="1"/>
          </p:nvPr>
        </p:nvSpPr>
        <p:spPr/>
        <p:txBody>
          <a:bodyPr/>
          <a:lstStyle/>
          <a:p>
            <a:pPr>
              <a:spcAft>
                <a:spcPts val="2000"/>
              </a:spcAft>
            </a:pPr>
            <a:r>
              <a:rPr lang="en-US" altLang="en-US">
                <a:latin typeface="Helvetica" charset="0"/>
                <a:ea typeface="ＭＳ Ｐゴシック" charset="-128"/>
                <a:cs typeface="Helvetica" charset="0"/>
              </a:rPr>
              <a:t>What elements are usable without a computer?</a:t>
            </a:r>
          </a:p>
          <a:p>
            <a:pPr>
              <a:spcAft>
                <a:spcPts val="2000"/>
              </a:spcAft>
            </a:pPr>
            <a:r>
              <a:rPr lang="en-US" altLang="en-US">
                <a:latin typeface="Helvetica" charset="0"/>
                <a:ea typeface="ＭＳ Ｐゴシック" charset="-128"/>
                <a:cs typeface="Helvetica" charset="0"/>
              </a:rPr>
              <a:t>What elements would you like to integrate?</a:t>
            </a:r>
          </a:p>
          <a:p>
            <a:pPr>
              <a:spcAft>
                <a:spcPts val="2000"/>
              </a:spcAft>
            </a:pPr>
            <a:r>
              <a:rPr lang="en-US" altLang="en-US">
                <a:latin typeface="Helvetica" charset="0"/>
                <a:ea typeface="ＭＳ Ｐゴシック" charset="-128"/>
                <a:cs typeface="Helvetica" charset="0"/>
              </a:rPr>
              <a:t>What will be the challenges for using Bootstrap?</a:t>
            </a:r>
          </a:p>
          <a:p>
            <a:pPr>
              <a:spcAft>
                <a:spcPts val="2000"/>
              </a:spcAft>
            </a:pPr>
            <a:r>
              <a:rPr lang="en-US" altLang="en-US">
                <a:latin typeface="Helvetica" charset="0"/>
                <a:ea typeface="ＭＳ Ｐゴシック" charset="-128"/>
                <a:cs typeface="Helvetica" charset="0"/>
              </a:rPr>
              <a:t>Create a rough calendar for when you might use each section of Bootstrap.</a:t>
            </a:r>
          </a:p>
          <a:p>
            <a:pPr>
              <a:spcAft>
                <a:spcPts val="2000"/>
              </a:spcAft>
            </a:pPr>
            <a:r>
              <a:rPr lang="en-US" altLang="en-US">
                <a:latin typeface="Helvetica" charset="0"/>
                <a:ea typeface="ＭＳ Ｐゴシック" charset="-128"/>
                <a:cs typeface="Helvetica" charset="0"/>
              </a:rPr>
              <a:t>Report back after the breakout!</a:t>
            </a:r>
          </a:p>
        </p:txBody>
      </p:sp>
      <p:sp>
        <p:nvSpPr>
          <p:cNvPr id="106499"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48E70BC8-A845-BB49-89D3-226C166364C2}" type="slidenum">
              <a:rPr lang="en-US" altLang="en-US" sz="1200">
                <a:solidFill>
                  <a:srgbClr val="D38E27"/>
                </a:solidFill>
                <a:latin typeface="Arial" charset="0"/>
              </a:rPr>
              <a:pPr>
                <a:spcBef>
                  <a:spcPct val="0"/>
                </a:spcBef>
                <a:buClrTx/>
                <a:buSzTx/>
                <a:buFontTx/>
                <a:buNone/>
              </a:pPr>
              <a:t>96</a:t>
            </a:fld>
            <a:endParaRPr lang="en-US" altLang="en-US" sz="1200">
              <a:solidFill>
                <a:srgbClr val="D38E27"/>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r>
                <a:rPr lang="en-US" sz="1100" dirty="0" smtClean="0">
                  <a:solidFill>
                    <a:schemeClr val="bg1"/>
                  </a:solidFill>
                  <a:latin typeface="Century Gothic" charset="0"/>
                  <a:ea typeface="Century Gothic" charset="0"/>
                  <a:cs typeface="Century Gothic" charset="0"/>
                </a:rPr>
                <a:t>*.</a:t>
              </a:r>
            </a:p>
          </p:txBody>
        </p:sp>
        <p:pic>
          <p:nvPicPr>
            <p:cNvPr id="25" name="Picture 24"/>
            <p:cNvPicPr/>
            <p:nvPr/>
          </p:nvPicPr>
          <p:blipFill>
            <a:blip r:embed="rId3"/>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r>
                <a:rPr lang="en-US" sz="1100" dirty="0" smtClean="0">
                  <a:solidFill>
                    <a:srgbClr val="000000"/>
                  </a:solidFill>
                  <a:latin typeface="Century Gothic" charset="0"/>
                  <a:ea typeface="Century Gothic" charset="0"/>
                  <a:cs typeface="Century Gothic" charset="0"/>
                </a:rPr>
                <a:t>.</a:t>
              </a:r>
            </a:p>
            <a:p>
              <a:pPr>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7" name="Picture 26"/>
            <p:cNvPicPr/>
            <p:nvPr/>
          </p:nvPicPr>
          <p:blipFill>
            <a:blip r:embed="rId5"/>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r>
                <a:rPr lang="en-US" sz="1100" dirty="0" smtClean="0">
                  <a:solidFill>
                    <a:srgbClr val="000000"/>
                  </a:solidFill>
                  <a:latin typeface="Century Gothic" charset="0"/>
                  <a:ea typeface="Century Gothic" charset="0"/>
                  <a:cs typeface="Century Gothic" charset="0"/>
                </a:rPr>
                <a:t>.</a:t>
              </a:r>
            </a:p>
            <a:p>
              <a:pPr marL="0" marR="0">
                <a:lnSpc>
                  <a:spcPct val="150000"/>
                </a:lnSpc>
                <a:spcBef>
                  <a:spcPts val="0"/>
                </a:spcBef>
                <a:spcAft>
                  <a:spcPts val="0"/>
                </a:spcAft>
              </a:pPr>
              <a:endParaRPr lang="en-US" sz="1100" dirty="0" smtClean="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a:extLst>
                <a:ext uri="{28A0092B-C50C-407E-A947-70E740481C1C}">
                  <a14:useLocalDpi xmlns:a14="http://schemas.microsoft.com/office/drawing/2010/main" val="0"/>
                </a:ext>
              </a:extLst>
            </a:blip>
            <a:srcRect b="9104"/>
            <a:stretch/>
          </p:blipFill>
          <p:spPr bwMode="auto">
            <a:xfrm>
              <a:off x="3078893" y="3505200"/>
              <a:ext cx="1403031" cy="1702912"/>
            </a:xfrm>
            <a:prstGeom prst="rect">
              <a:avLst/>
            </a:prstGeom>
            <a:ln>
              <a:noFill/>
            </a:ln>
            <a:extLst>
              <a:ext uri="{53640926-AAD7-44d8-BBD7-CCE9431645EC}">
                <a14:shadowObscured xmlns:lc="http://schemas.openxmlformats.org/drawingml/2006/lockedCanvas" xmlns=""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Connect with Us!</a:t>
            </a:r>
            <a:endParaRPr lang="en-US" dirty="0"/>
          </a:p>
        </p:txBody>
      </p:sp>
      <p:sp>
        <p:nvSpPr>
          <p:cNvPr id="107522" name="Slide Number Placeholder 2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fld id="{B9C7E92F-2A37-784B-BABB-80EEB841ACE6}" type="slidenum">
              <a:rPr lang="en-US" altLang="en-US" sz="1200">
                <a:solidFill>
                  <a:srgbClr val="D38E27"/>
                </a:solidFill>
                <a:latin typeface="Arial" charset="0"/>
              </a:rPr>
              <a:pPr>
                <a:spcBef>
                  <a:spcPct val="0"/>
                </a:spcBef>
                <a:buClrTx/>
                <a:buSzTx/>
                <a:buFontTx/>
                <a:buNone/>
              </a:pPr>
              <a:t>98</a:t>
            </a:fld>
            <a:endParaRPr lang="en-US" altLang="en-US" sz="1200">
              <a:solidFill>
                <a:srgbClr val="D38E27"/>
              </a:solidFill>
              <a:latin typeface="Arial" charset="0"/>
            </a:endParaRPr>
          </a:p>
        </p:txBody>
      </p:sp>
      <p:pic>
        <p:nvPicPr>
          <p:cNvPr id="1075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smtClean="0">
                <a:solidFill>
                  <a:srgbClr val="92D050"/>
                </a:solidFill>
                <a:latin typeface="Arial" charset="0"/>
              </a:rPr>
              <a:t>Grab a photo!</a:t>
            </a:r>
            <a:endParaRPr lang="en-US" altLang="en-US" sz="2400" b="1" i="1" dirty="0">
              <a:solidFill>
                <a:srgbClr val="92D050"/>
              </a:solidFill>
              <a:latin typeface="Arial" charset="0"/>
            </a:endParaRPr>
          </a:p>
        </p:txBody>
      </p:sp>
    </p:spTree>
    <p:extLst>
      <p:ext uri="{BB962C8B-B14F-4D97-AF65-F5344CB8AC3E}">
        <p14:creationId xmlns:p14="http://schemas.microsoft.com/office/powerpoint/2010/main" val="13446414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5791200"/>
            <a:ext cx="8686800" cy="880025"/>
          </a:xfrm>
        </p:spPr>
        <p:txBody>
          <a:bodyPr/>
          <a:lstStyle/>
          <a:p>
            <a:pPr>
              <a:defRPr/>
            </a:pPr>
            <a:r>
              <a:rPr lang="en-US" sz="4800" dirty="0" smtClean="0"/>
              <a:t>We’d like your feedback!</a:t>
            </a:r>
            <a:endParaRPr lang="en-US" sz="48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2.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3.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4.xml><?xml version="1.0" encoding="utf-8"?>
<p:tagLst xmlns:a="http://schemas.openxmlformats.org/drawingml/2006/main" xmlns:r="http://schemas.openxmlformats.org/officeDocument/2006/relationships" xmlns:p="http://schemas.openxmlformats.org/presentationml/2006/main">
  <p:tag name="TIMING" val="|1|0.5|0.5|0.6|0.6|0.5|0.7|1|1.1"/>
</p:tagLst>
</file>

<file path=ppt/tags/tag5.xml><?xml version="1.0" encoding="utf-8"?>
<p:tagLst xmlns:a="http://schemas.openxmlformats.org/drawingml/2006/main" xmlns:r="http://schemas.openxmlformats.org/officeDocument/2006/relationships" xmlns:p="http://schemas.openxmlformats.org/presentationml/2006/main">
  <p:tag name="TIMING" val="|1|0.5|0.5|0.6|0.6|0.5|0.7|1|1.1"/>
</p:tagLst>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1320</TotalTime>
  <Words>4319</Words>
  <Application>Microsoft Macintosh PowerPoint</Application>
  <PresentationFormat>On-screen Show (4:3)</PresentationFormat>
  <Paragraphs>888</Paragraphs>
  <Slides>99</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99</vt:i4>
      </vt:variant>
    </vt:vector>
  </HeadingPairs>
  <TitlesOfParts>
    <vt:vector size="113" baseType="lpstr">
      <vt:lpstr>Arial Unicode MS</vt:lpstr>
      <vt:lpstr>Century Gothic</vt:lpstr>
      <vt:lpstr>Comic Sans MS</vt:lpstr>
      <vt:lpstr>Courier New</vt:lpstr>
      <vt:lpstr>Franklin Gothic Book</vt:lpstr>
      <vt:lpstr>Franklin Gothic Medium</vt:lpstr>
      <vt:lpstr>Helvetica</vt:lpstr>
      <vt:lpstr>Mangal</vt:lpstr>
      <vt:lpstr>ＭＳ Ｐゴシック</vt:lpstr>
      <vt:lpstr>Times New Roman</vt:lpstr>
      <vt:lpstr>Wingdings</vt:lpstr>
      <vt:lpstr>Wingdings 2</vt:lpstr>
      <vt:lpstr>Arial</vt:lpstr>
      <vt:lpstr>Trek</vt:lpstr>
      <vt:lpstr>PowerPoint Presentation</vt:lpstr>
      <vt:lpstr>PowerPoint Presentation</vt:lpstr>
      <vt:lpstr>PowerPoint Presentation</vt:lpstr>
      <vt:lpstr>Goals for this Workshop</vt:lpstr>
      <vt:lpstr>What does “Beta” mean?</vt:lpstr>
      <vt:lpstr>Agenda</vt:lpstr>
      <vt:lpstr>What is Data Science?</vt:lpstr>
      <vt:lpstr>Challenges for K12</vt:lpstr>
      <vt:lpstr>Bootstrap’s Solution</vt:lpstr>
      <vt:lpstr>Agenda</vt:lpstr>
      <vt:lpstr>Bootstrap Materials</vt:lpstr>
      <vt:lpstr>10,000 Foot View</vt:lpstr>
      <vt:lpstr>10,000 Foot View</vt:lpstr>
      <vt:lpstr>10,000 Foot View</vt:lpstr>
      <vt:lpstr>10,000 Foot View</vt:lpstr>
      <vt:lpstr>10,000 Foot View</vt:lpstr>
      <vt:lpstr>Where does DataScience fit?</vt:lpstr>
      <vt:lpstr>Agenda</vt:lpstr>
      <vt:lpstr>Setting up your classroom</vt:lpstr>
      <vt:lpstr>Unit 1</vt:lpstr>
      <vt:lpstr>Questions that Matter</vt:lpstr>
      <vt:lpstr>Driver / Navigator</vt:lpstr>
      <vt:lpstr>Numbers and Strings in Pyret</vt:lpstr>
      <vt:lpstr>Error Messages</vt:lpstr>
      <vt:lpstr>Definitions in Pyret</vt:lpstr>
      <vt:lpstr>Functions in Pyret</vt:lpstr>
      <vt:lpstr>Contracts</vt:lpstr>
      <vt:lpstr>Plotting in Pyret</vt:lpstr>
      <vt:lpstr>Plotting in Pyret</vt:lpstr>
      <vt:lpstr>Unit 2</vt:lpstr>
      <vt:lpstr>Do Now</vt:lpstr>
      <vt:lpstr>Tabular Data</vt:lpstr>
      <vt:lpstr>Tables in Pyret</vt:lpstr>
      <vt:lpstr>Quantitative v. Categorical</vt:lpstr>
      <vt:lpstr>Extracting Lists From Tables</vt:lpstr>
      <vt:lpstr>Scatterplotts</vt:lpstr>
      <vt:lpstr>Back to our Question…</vt:lpstr>
      <vt:lpstr>Choose Your Dataset</vt:lpstr>
      <vt:lpstr>PowerPoint Presentation</vt:lpstr>
      <vt:lpstr>Unit 3</vt:lpstr>
      <vt:lpstr>Do Now</vt:lpstr>
      <vt:lpstr>New Dataset: Countries</vt:lpstr>
      <vt:lpstr>Defining Lists</vt:lpstr>
      <vt:lpstr>Mean</vt:lpstr>
      <vt:lpstr>Median</vt:lpstr>
      <vt:lpstr>Mode</vt:lpstr>
      <vt:lpstr>Measuring Center w/Tables</vt:lpstr>
      <vt:lpstr>Which measure is “best”?</vt:lpstr>
      <vt:lpstr>Which measure is “best”?</vt:lpstr>
      <vt:lpstr>Back to our question…</vt:lpstr>
      <vt:lpstr>Project Report</vt:lpstr>
      <vt:lpstr>Unit 4</vt:lpstr>
      <vt:lpstr>Bar and Pie Charts</vt:lpstr>
      <vt:lpstr>Frequency Bar Charts</vt:lpstr>
      <vt:lpstr>Project Report</vt:lpstr>
      <vt:lpstr>Unit 5</vt:lpstr>
      <vt:lpstr>Do Now</vt:lpstr>
      <vt:lpstr>Plotting Probability</vt:lpstr>
      <vt:lpstr>Plotting Probability</vt:lpstr>
      <vt:lpstr>Bins and Spread</vt:lpstr>
      <vt:lpstr>More Practice with Histograms</vt:lpstr>
      <vt:lpstr>Unit 6</vt:lpstr>
      <vt:lpstr>Do Now</vt:lpstr>
      <vt:lpstr>New Dataset: restaurants</vt:lpstr>
      <vt:lpstr>A return to scatterplots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7</vt:lpstr>
      <vt:lpstr>PowerPoint Presentation</vt:lpstr>
      <vt:lpstr>The select query</vt:lpstr>
      <vt:lpstr>PowerPoint Presentation</vt:lpstr>
      <vt:lpstr>PowerPoint Presentation</vt:lpstr>
      <vt:lpstr>The order query</vt:lpstr>
      <vt:lpstr>PowerPoint Presentation</vt:lpstr>
      <vt:lpstr>PowerPoint Presentation</vt:lpstr>
      <vt:lpstr>PowerPoint Presentation</vt:lpstr>
      <vt:lpstr>Total-and-Domestic</vt:lpstr>
      <vt:lpstr>PowerPoint Presentation</vt:lpstr>
      <vt:lpstr>PowerPoint Presentation</vt:lpstr>
      <vt:lpstr>Unit 8</vt:lpstr>
      <vt:lpstr>PowerPoint Presentation</vt:lpstr>
      <vt:lpstr>PowerPoint Presentation</vt:lpstr>
      <vt:lpstr>PowerPoint Presentation</vt:lpstr>
      <vt:lpstr>PowerPoint Presentation</vt:lpstr>
      <vt:lpstr>PowerPoint Presentation</vt:lpstr>
      <vt:lpstr>PowerPoint Presentation</vt:lpstr>
      <vt:lpstr>The sieve query</vt:lpstr>
      <vt:lpstr>PowerPoint Presentation</vt:lpstr>
      <vt:lpstr>Implementation</vt:lpstr>
      <vt:lpstr>Next Steps</vt:lpstr>
      <vt:lpstr>Sample Questions for Breakout</vt:lpstr>
      <vt:lpstr>PowerPoint Presentation</vt:lpstr>
      <vt:lpstr>Connect with Us!</vt:lpstr>
      <vt:lpstr>We’d like your feedback!</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218</cp:revision>
  <cp:lastPrinted>2010-06-15T20:49:49Z</cp:lastPrinted>
  <dcterms:created xsi:type="dcterms:W3CDTF">2015-08-09T14:46:48Z</dcterms:created>
  <dcterms:modified xsi:type="dcterms:W3CDTF">2017-07-10T22:55:06Z</dcterms:modified>
  <cp:category/>
</cp:coreProperties>
</file>